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90" r:id="rId5"/>
    <p:sldId id="260" r:id="rId6"/>
    <p:sldId id="263" r:id="rId7"/>
    <p:sldId id="294" r:id="rId8"/>
    <p:sldId id="273" r:id="rId9"/>
    <p:sldId id="291" r:id="rId10"/>
    <p:sldId id="288" r:id="rId11"/>
    <p:sldId id="292" r:id="rId12"/>
    <p:sldId id="289" r:id="rId13"/>
    <p:sldId id="293" r:id="rId14"/>
    <p:sldId id="284" r:id="rId15"/>
    <p:sldId id="297" r:id="rId16"/>
    <p:sldId id="298" r:id="rId17"/>
    <p:sldId id="295" r:id="rId18"/>
    <p:sldId id="261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558" autoAdjust="0"/>
    <p:restoredTop sz="94660"/>
  </p:normalViewPr>
  <p:slideViewPr>
    <p:cSldViewPr>
      <p:cViewPr>
        <p:scale>
          <a:sx n="100" d="100"/>
          <a:sy n="100" d="100"/>
        </p:scale>
        <p:origin x="-178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773D9-08DD-45C3-B6EA-7EBBB2591AFA}" type="datetimeFigureOut">
              <a:rPr lang="en-GB" smtClean="0"/>
              <a:t>24/05/2015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D362D-D470-4E36-ADE3-B4B444D500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01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3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4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5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D362D-D470-4E36-ADE3-B4B444D500B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5491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D362D-D470-4E36-ADE3-B4B444D500B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549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D362D-D470-4E36-ADE3-B4B444D500B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549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D2ED-63E9-4A9F-9EC6-A3D1CF459F4F}" type="datetime1">
              <a:rPr lang="en-GB" smtClean="0"/>
              <a:t>24/05/2015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184297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8915-4DAE-4243-9554-FBD830E88272}" type="datetime1">
              <a:rPr lang="en-GB" smtClean="0"/>
              <a:t>24/05/2015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6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73E5-8B13-46B0-B808-3BF3D04D928C}" type="datetime1">
              <a:rPr lang="en-GB" smtClean="0"/>
              <a:t>24/05/2015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017-581F-4478-84C8-0610BF50E760}" type="datetime1">
              <a:rPr lang="en-GB" smtClean="0"/>
              <a:t>24/05/2015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5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D85AB-2052-4C4B-B44B-73DE2C7088BA}" type="datetime1">
              <a:rPr lang="en-GB" smtClean="0"/>
              <a:t>24/05/2015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4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B6ADE-8EAD-44FB-AF33-6471A7A2F38E}" type="datetime1">
              <a:rPr lang="en-GB" smtClean="0"/>
              <a:t>24/05/2015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2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7749-1DC9-4D89-A8CA-F6C3550E8A52}" type="datetime1">
              <a:rPr lang="en-GB" smtClean="0"/>
              <a:t>24/05/2015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2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63F06-15C7-4080-94E4-DC169D5304FC}" type="datetime1">
              <a:rPr lang="en-GB" smtClean="0"/>
              <a:t>24/05/2015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4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81F1-36B1-4DDA-BAEA-A59713EE7687}" type="datetime1">
              <a:rPr lang="en-GB" smtClean="0"/>
              <a:t>24/05/2015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06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60EF-C2A5-403E-B557-2CD751367BDC}" type="datetime1">
              <a:rPr lang="en-GB" smtClean="0"/>
              <a:t>24/05/2015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02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9FC2-048F-41CC-A907-0EF2F4CD5F5B}" type="datetime1">
              <a:rPr lang="en-GB" smtClean="0"/>
              <a:t>24/05/2015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0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70E4A-AB6D-47A0-82CD-7A907AEEFE53}" type="datetime1">
              <a:rPr lang="en-GB" smtClean="0"/>
              <a:t>24/05/2015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7537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hyperlink" Target="http://www.kuwaitcma.org/upload/form_new_22_3_2015_2_210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uwaitcma.org/upload/form_new_22_3_2015_2_210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080" y="1388369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3600" b="1" dirty="0" smtClean="0">
                <a:solidFill>
                  <a:srgbClr val="8C8A26"/>
                </a:solidFill>
                <a:cs typeface="+mn-cs"/>
              </a:rPr>
              <a:t>ورشة عمل</a:t>
            </a:r>
            <a:r>
              <a:rPr lang="en-US" sz="4800" b="1" dirty="0" smtClean="0">
                <a:solidFill>
                  <a:srgbClr val="8C8A26"/>
                </a:solidFill>
              </a:rPr>
              <a:t/>
            </a:r>
            <a:br>
              <a:rPr lang="en-US" sz="4800" b="1" dirty="0" smtClean="0">
                <a:solidFill>
                  <a:srgbClr val="8C8A26"/>
                </a:solidFill>
              </a:rPr>
            </a:b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060848"/>
            <a:ext cx="7416824" cy="2832720"/>
          </a:xfrm>
        </p:spPr>
        <p:txBody>
          <a:bodyPr>
            <a:normAutofit fontScale="62500" lnSpcReduction="20000"/>
          </a:bodyPr>
          <a:lstStyle/>
          <a:p>
            <a:endParaRPr lang="ar-KW" sz="1000" b="1" dirty="0" smtClean="0">
              <a:solidFill>
                <a:srgbClr val="1F497D"/>
              </a:solidFill>
              <a:cs typeface="Times New Roman"/>
            </a:endParaRPr>
          </a:p>
          <a:p>
            <a:r>
              <a:rPr lang="ar-KW" sz="6400" b="1" dirty="0" smtClean="0">
                <a:solidFill>
                  <a:srgbClr val="1F497D"/>
                </a:solidFill>
                <a:cs typeface="Times New Roman"/>
              </a:rPr>
              <a:t>طلب ترخيص جديد</a:t>
            </a:r>
          </a:p>
          <a:p>
            <a:r>
              <a:rPr lang="ar-KW" sz="3600" b="1" dirty="0" smtClean="0">
                <a:solidFill>
                  <a:srgbClr val="1F497D"/>
                </a:solidFill>
                <a:cs typeface="Times New Roman"/>
              </a:rPr>
              <a:t>لمزاولة أنشطة الأوراق المالية</a:t>
            </a:r>
          </a:p>
          <a:p>
            <a:r>
              <a:rPr lang="ar-KW" sz="3600" b="1" dirty="0" smtClean="0">
                <a:solidFill>
                  <a:srgbClr val="1F497D"/>
                </a:solidFill>
                <a:cs typeface="Times New Roman"/>
              </a:rPr>
              <a:t> </a:t>
            </a:r>
          </a:p>
          <a:p>
            <a:r>
              <a:rPr lang="ar-KW" sz="4600" b="1" dirty="0" smtClean="0">
                <a:solidFill>
                  <a:srgbClr val="1F497D"/>
                </a:solidFill>
                <a:cs typeface="Times New Roman"/>
              </a:rPr>
              <a:t>المحاضر: زياد</a:t>
            </a:r>
            <a:r>
              <a:rPr lang="ar-KW" sz="4600" b="1" dirty="0">
                <a:solidFill>
                  <a:srgbClr val="1F497D"/>
                </a:solidFill>
                <a:cs typeface="Times New Roman"/>
              </a:rPr>
              <a:t> </a:t>
            </a:r>
            <a:r>
              <a:rPr lang="ar-KW" sz="4600" b="1" dirty="0" smtClean="0">
                <a:solidFill>
                  <a:srgbClr val="1F497D"/>
                </a:solidFill>
                <a:cs typeface="Times New Roman"/>
              </a:rPr>
              <a:t>يعقوب الفليج</a:t>
            </a:r>
          </a:p>
          <a:p>
            <a:r>
              <a:rPr lang="ar-KW" sz="4600" b="1" dirty="0" smtClean="0">
                <a:solidFill>
                  <a:srgbClr val="1F497D"/>
                </a:solidFill>
                <a:cs typeface="Times New Roman"/>
              </a:rPr>
              <a:t>إدارة التراخيص والتسجيل</a:t>
            </a:r>
            <a:endParaRPr lang="en-US" sz="4600" b="1" dirty="0" smtClean="0">
              <a:solidFill>
                <a:srgbClr val="1F497D"/>
              </a:solidFill>
              <a:cs typeface="Times New Roman"/>
            </a:endParaRPr>
          </a:p>
          <a:p>
            <a:r>
              <a:rPr lang="ar-KW" sz="3600" b="1" dirty="0" smtClean="0">
                <a:solidFill>
                  <a:srgbClr val="1F497D"/>
                </a:solidFill>
                <a:cs typeface="Times New Roman"/>
              </a:rPr>
              <a:t>26/05/2015 </a:t>
            </a:r>
            <a:endParaRPr lang="ar-KW" sz="3300" b="1" dirty="0" smtClean="0">
              <a:solidFill>
                <a:srgbClr val="1F497D"/>
              </a:solidFill>
              <a:cs typeface="Times New Roman"/>
            </a:endParaRPr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2" y="0"/>
            <a:ext cx="2222937" cy="6858000"/>
          </a:xfrm>
          <a:prstGeom prst="rect">
            <a:avLst/>
          </a:prstGeom>
          <a:ln w="28575">
            <a:noFill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247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v"/>
            </a:pPr>
            <a:endParaRPr lang="ar-KW" dirty="0" smtClean="0"/>
          </a:p>
          <a:p>
            <a:pPr marL="0" indent="0" algn="r" rtl="1">
              <a:buNone/>
            </a:pPr>
            <a:endParaRPr lang="ar-KW" dirty="0"/>
          </a:p>
          <a:p>
            <a:pPr algn="r" rtl="1"/>
            <a:endParaRPr lang="ar-KW" dirty="0" smtClean="0"/>
          </a:p>
          <a:p>
            <a:pPr algn="r" rtl="1"/>
            <a:endParaRPr lang="ar-KW" dirty="0"/>
          </a:p>
          <a:p>
            <a:pPr algn="r" rtl="1"/>
            <a:endParaRPr lang="ar-KW" dirty="0" smtClean="0"/>
          </a:p>
          <a:p>
            <a:pPr algn="r" rtl="1"/>
            <a:endParaRPr lang="ar-KW" dirty="0"/>
          </a:p>
          <a:p>
            <a:pPr algn="r" rtl="1"/>
            <a:endParaRPr lang="ar-KW" dirty="0" smtClean="0"/>
          </a:p>
          <a:p>
            <a:pPr marL="0" indent="0" algn="r" rtl="1">
              <a:buNone/>
            </a:pPr>
            <a:endParaRPr lang="ar-KW" dirty="0"/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KW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10</a:t>
            </a:fld>
            <a:endParaRPr lang="en-GB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805792"/>
              </p:ext>
            </p:extLst>
          </p:nvPr>
        </p:nvGraphicFramePr>
        <p:xfrm>
          <a:off x="533400" y="1772815"/>
          <a:ext cx="8001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0"/>
              </a:tblGrid>
              <a:tr h="264264">
                <a:tc>
                  <a:txBody>
                    <a:bodyPr/>
                    <a:lstStyle/>
                    <a:p>
                      <a:pPr algn="ctr" rtl="1">
                        <a:buFontTx/>
                        <a:buNone/>
                      </a:pPr>
                      <a:r>
                        <a:rPr lang="ar-KW" sz="2400" dirty="0" smtClean="0">
                          <a:solidFill>
                            <a:schemeClr val="bg1"/>
                          </a:solidFill>
                        </a:rPr>
                        <a:t>الحالة الثانية: </a:t>
                      </a:r>
                      <a:r>
                        <a:rPr lang="ar-KW" sz="2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شركة قائمة يتطلب ترخيصها تعديل أغراض الشركة</a:t>
                      </a:r>
                    </a:p>
                  </a:txBody>
                  <a:tcPr/>
                </a:tc>
              </a:tr>
              <a:tr h="1772084">
                <a:tc>
                  <a:txBody>
                    <a:bodyPr/>
                    <a:lstStyle/>
                    <a:p>
                      <a:pPr algn="r" rtl="1"/>
                      <a:r>
                        <a:rPr lang="ar-KW" sz="2400" b="1" dirty="0" smtClean="0"/>
                        <a:t>1-</a:t>
                      </a:r>
                      <a:r>
                        <a:rPr lang="ar-KW" sz="2400" b="1" baseline="0" dirty="0" smtClean="0"/>
                        <a:t> تقديم النموذج بكامل مرفقاته بهدف الحصول على موافقة مبدئية من الهيئة لمزاولة الأنشطة المطلوبة.</a:t>
                      </a:r>
                    </a:p>
                    <a:p>
                      <a:pPr algn="r" rtl="1"/>
                      <a:endParaRPr lang="ar-KW" sz="2400" b="1" baseline="0" dirty="0" smtClean="0"/>
                    </a:p>
                    <a:p>
                      <a:pPr algn="r" rtl="1"/>
                      <a:r>
                        <a:rPr lang="ar-KW" sz="2400" b="1" baseline="0" dirty="0" smtClean="0"/>
                        <a:t>2-استكمال إجراءات عقد الجمعية العامة غير العادية لتعديل أغراض الشركة  بهدف الحصول على ترخيص من الهيئة للأنشطة المطلوبة.</a:t>
                      </a:r>
                    </a:p>
                    <a:p>
                      <a:pPr algn="r" rtl="1"/>
                      <a:endParaRPr lang="ar-KW" sz="2400" b="1" baseline="0" dirty="0" smtClean="0"/>
                    </a:p>
                    <a:p>
                      <a:pPr algn="r" rtl="1"/>
                      <a:r>
                        <a:rPr lang="ar-KW" sz="2400" b="1" baseline="0" dirty="0" smtClean="0"/>
                        <a:t>3- استكمال عناصر مزاولة النشاط مثل شغل وتسجيل الوظائف واجبة التسجيل بهدف الحصول على خطاب بدء ممارسة النشاط من الهيئة.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35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E6D2-3443-4F79-998E-FFAB97C60C5F}" type="slidenum">
              <a:rPr lang="en-US" smtClean="0"/>
              <a:t>11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81000" y="2976716"/>
            <a:ext cx="8001000" cy="6145"/>
          </a:xfrm>
          <a:prstGeom prst="line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848600" y="32766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600" b="1" dirty="0" smtClean="0">
                <a:solidFill>
                  <a:schemeClr val="tx2"/>
                </a:solidFill>
              </a:rPr>
              <a:t>تقديم الطلب</a:t>
            </a:r>
            <a:endParaRPr lang="en-US" sz="1600" b="1" dirty="0">
              <a:solidFill>
                <a:schemeClr val="tx2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8229600" y="2971800"/>
            <a:ext cx="0" cy="304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07024" y="1620853"/>
            <a:ext cx="0" cy="13460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eft Brace 14"/>
          <p:cNvSpPr/>
          <p:nvPr/>
        </p:nvSpPr>
        <p:spPr>
          <a:xfrm rot="5400000">
            <a:off x="6003977" y="2301823"/>
            <a:ext cx="457200" cy="730353"/>
          </a:xfrm>
          <a:prstGeom prst="lef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597755" y="2128684"/>
            <a:ext cx="22735" cy="84311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226892" y="1620853"/>
            <a:ext cx="7871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900" dirty="0" smtClean="0"/>
              <a:t>استكمال متطلبات الموافقة المبدئية</a:t>
            </a:r>
            <a:endParaRPr lang="en-US" sz="900" dirty="0"/>
          </a:p>
        </p:txBody>
      </p:sp>
      <p:sp>
        <p:nvSpPr>
          <p:cNvPr id="22" name="TextBox 21"/>
          <p:cNvSpPr txBox="1"/>
          <p:nvPr/>
        </p:nvSpPr>
        <p:spPr>
          <a:xfrm>
            <a:off x="6032705" y="2128684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200" dirty="0" smtClean="0"/>
              <a:t>شهر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4719064" y="116632"/>
            <a:ext cx="179715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sz="1600" b="1" dirty="0" smtClean="0">
                <a:solidFill>
                  <a:schemeClr val="tx2"/>
                </a:solidFill>
              </a:rPr>
              <a:t>إصدار كتاب موافقة مبدئية لـ:</a:t>
            </a:r>
          </a:p>
          <a:p>
            <a:pPr algn="r" rtl="1"/>
            <a:r>
              <a:rPr lang="ar-KW" sz="1200" b="1" dirty="0" smtClean="0"/>
              <a:t>-استكمال </a:t>
            </a:r>
            <a:r>
              <a:rPr lang="ar-KW" sz="1200" b="1" strike="sngStrike" dirty="0" smtClean="0">
                <a:solidFill>
                  <a:srgbClr val="FF0000"/>
                </a:solidFill>
              </a:rPr>
              <a:t>اجراءات</a:t>
            </a:r>
            <a:r>
              <a:rPr lang="ar-KW" sz="1200" b="1" dirty="0" smtClean="0">
                <a:solidFill>
                  <a:srgbClr val="FF0000"/>
                </a:solidFill>
              </a:rPr>
              <a:t> </a:t>
            </a:r>
            <a:r>
              <a:rPr lang="ar-KW" sz="1200" b="1" u="sng" dirty="0" smtClean="0">
                <a:solidFill>
                  <a:srgbClr val="FF0000"/>
                </a:solidFill>
              </a:rPr>
              <a:t>إجراءات</a:t>
            </a:r>
            <a:r>
              <a:rPr lang="ar-KW" sz="1200" b="1" dirty="0" smtClean="0">
                <a:solidFill>
                  <a:srgbClr val="FF0000"/>
                </a:solidFill>
              </a:rPr>
              <a:t> </a:t>
            </a:r>
            <a:r>
              <a:rPr lang="ar-KW" sz="1200" b="1" dirty="0"/>
              <a:t>تعديل </a:t>
            </a:r>
            <a:r>
              <a:rPr lang="ar-KW" sz="1200" b="1" dirty="0" smtClean="0"/>
              <a:t>عقد التأسيس والنظام الأساسي</a:t>
            </a:r>
            <a:r>
              <a:rPr lang="en-US" sz="1200" b="1" dirty="0" smtClean="0"/>
              <a:t>.</a:t>
            </a:r>
            <a:endParaRPr lang="ar-KW" sz="1200" b="1" dirty="0" smtClean="0"/>
          </a:p>
          <a:p>
            <a:pPr algn="r" rtl="1"/>
            <a:r>
              <a:rPr lang="ar-KW" sz="1200" b="1" dirty="0" smtClean="0"/>
              <a:t>-استكمال </a:t>
            </a:r>
            <a:r>
              <a:rPr lang="ar-KW" sz="1200" b="1" strike="sngStrike" dirty="0">
                <a:solidFill>
                  <a:srgbClr val="FF0000"/>
                </a:solidFill>
              </a:rPr>
              <a:t>اجراءات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u="sng" dirty="0">
                <a:solidFill>
                  <a:srgbClr val="FF0000"/>
                </a:solidFill>
              </a:rPr>
              <a:t>إجراءات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u="sng" dirty="0" smtClean="0">
                <a:solidFill>
                  <a:srgbClr val="FF0000"/>
                </a:solidFill>
              </a:rPr>
              <a:t>زيادة</a:t>
            </a:r>
            <a:r>
              <a:rPr lang="ar-KW" sz="1200" b="1" dirty="0" smtClean="0">
                <a:solidFill>
                  <a:srgbClr val="FF0000"/>
                </a:solidFill>
              </a:rPr>
              <a:t> </a:t>
            </a:r>
            <a:r>
              <a:rPr lang="ar-KW" sz="1200" b="1" dirty="0" smtClean="0"/>
              <a:t>رأس المال</a:t>
            </a:r>
            <a:endParaRPr lang="en-US" sz="1200" b="1" dirty="0" smtClean="0"/>
          </a:p>
          <a:p>
            <a:pPr algn="r" rtl="1"/>
            <a:endParaRPr lang="en-US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638800" y="3104864"/>
            <a:ext cx="21975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تزويد الهيئة بـ: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-نموذج طلب ترخيص ومرفقاته:</a:t>
            </a:r>
          </a:p>
          <a:p>
            <a:pPr lvl="1" algn="r" rtl="1"/>
            <a:r>
              <a:rPr lang="ar-KW" sz="1200" b="1" dirty="0" smtClean="0">
                <a:solidFill>
                  <a:srgbClr val="D45406"/>
                </a:solidFill>
              </a:rPr>
              <a:t>-خطة العمل للنشاط المطلوب.</a:t>
            </a:r>
          </a:p>
          <a:p>
            <a:pPr lvl="1" algn="r" rtl="1"/>
            <a:r>
              <a:rPr lang="ar-KW" sz="1200" b="1" dirty="0" smtClean="0">
                <a:solidFill>
                  <a:srgbClr val="D45406"/>
                </a:solidFill>
              </a:rPr>
              <a:t>-بيانات مالية.</a:t>
            </a:r>
            <a:endParaRPr lang="en-US" sz="1200" b="1" dirty="0" smtClean="0">
              <a:solidFill>
                <a:srgbClr val="D45406"/>
              </a:solidFill>
            </a:endParaRPr>
          </a:p>
          <a:p>
            <a:pPr lvl="1" algn="r" rtl="1"/>
            <a:r>
              <a:rPr lang="ar-KW" sz="1200" b="1" dirty="0" smtClean="0">
                <a:solidFill>
                  <a:srgbClr val="D45406"/>
                </a:solidFill>
              </a:rPr>
              <a:t>-مستندات </a:t>
            </a:r>
            <a:r>
              <a:rPr lang="ar-KW" sz="1200" b="1" dirty="0">
                <a:solidFill>
                  <a:srgbClr val="D45406"/>
                </a:solidFill>
              </a:rPr>
              <a:t>قانونية.</a:t>
            </a:r>
          </a:p>
          <a:p>
            <a:pPr lvl="1" algn="r" rtl="1"/>
            <a:r>
              <a:rPr lang="ar-KW" sz="1200" b="1" dirty="0">
                <a:solidFill>
                  <a:srgbClr val="D45406"/>
                </a:solidFill>
              </a:rPr>
              <a:t>-إقرارات</a:t>
            </a:r>
            <a:r>
              <a:rPr lang="ar-KW" sz="1200" b="1" dirty="0" smtClean="0">
                <a:solidFill>
                  <a:srgbClr val="D45406"/>
                </a:solidFill>
              </a:rPr>
              <a:t>.</a:t>
            </a:r>
          </a:p>
        </p:txBody>
      </p:sp>
      <p:sp>
        <p:nvSpPr>
          <p:cNvPr id="30" name="Left Brace 29"/>
          <p:cNvSpPr/>
          <p:nvPr/>
        </p:nvSpPr>
        <p:spPr>
          <a:xfrm rot="5400000">
            <a:off x="4244540" y="1394260"/>
            <a:ext cx="457200" cy="2545480"/>
          </a:xfrm>
          <a:prstGeom prst="lef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322716" y="-10363"/>
            <a:ext cx="215042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ar-KW" sz="1600" b="1" dirty="0">
                <a:solidFill>
                  <a:srgbClr val="1F497D"/>
                </a:solidFill>
              </a:rPr>
              <a:t>إصدار ترخيص لمقدم الطلب. يقوم مقدم الطلب بـ:</a:t>
            </a:r>
          </a:p>
          <a:p>
            <a:pPr algn="r" rtl="1"/>
            <a:r>
              <a:rPr lang="ar-KW" sz="1200" b="1" dirty="0" smtClean="0"/>
              <a:t>-ضرورة تعيين </a:t>
            </a:r>
            <a:r>
              <a:rPr lang="ar-KW" sz="1200" b="1" dirty="0"/>
              <a:t>شاغلي الوظائف واجبة التسجيل. </a:t>
            </a:r>
          </a:p>
          <a:p>
            <a:pPr algn="r" rtl="1"/>
            <a:r>
              <a:rPr lang="ar-KW" sz="1200" b="1" dirty="0"/>
              <a:t>-استكمال عناصر </a:t>
            </a:r>
            <a:r>
              <a:rPr lang="ar-KW" sz="1200" b="1" dirty="0" smtClean="0"/>
              <a:t>ممارسة النشاط (عقود </a:t>
            </a:r>
            <a:r>
              <a:rPr lang="ar-KW" sz="1200" b="1" dirty="0"/>
              <a:t>خدمات،عقود تدقيق</a:t>
            </a:r>
            <a:r>
              <a:rPr lang="ar-KW" sz="1200" b="1" dirty="0" smtClean="0"/>
              <a:t>)</a:t>
            </a:r>
          </a:p>
          <a:p>
            <a:pPr algn="r" rtl="1"/>
            <a:r>
              <a:rPr lang="ar-KW" sz="1200" b="1" dirty="0" smtClean="0"/>
              <a:t>- لا يتم مزاولة النشاط إلا بعد استلام خطاب ممارسة النشاط. </a:t>
            </a:r>
            <a:endParaRPr lang="en-US" sz="1200" b="1" dirty="0"/>
          </a:p>
          <a:p>
            <a:pPr algn="r"/>
            <a:endParaRPr lang="en-US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4015940" y="2004933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200" dirty="0" smtClean="0"/>
              <a:t>ستة أشهر بحد أقصى</a:t>
            </a:r>
            <a:endParaRPr lang="en-US" sz="1200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3124200" y="1636830"/>
            <a:ext cx="0" cy="13460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234640" y="52578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4000" b="1" dirty="0" smtClean="0">
                <a:solidFill>
                  <a:schemeClr val="tx2"/>
                </a:solidFill>
              </a:rPr>
              <a:t>شركة قائمة </a:t>
            </a:r>
            <a:r>
              <a:rPr lang="ar-KW" sz="4000" b="1" dirty="0">
                <a:solidFill>
                  <a:schemeClr val="tx2"/>
                </a:solidFill>
              </a:rPr>
              <a:t>تحتاج تعديل </a:t>
            </a:r>
            <a:r>
              <a:rPr lang="ar-KW" sz="4000" b="1" dirty="0" smtClean="0">
                <a:solidFill>
                  <a:schemeClr val="tx2"/>
                </a:solidFill>
              </a:rPr>
              <a:t>أغراضها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3058645"/>
            <a:ext cx="2438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تزويد الهيئة بـ:</a:t>
            </a:r>
          </a:p>
          <a:p>
            <a:pPr lvl="0" algn="r" rtl="1"/>
            <a:r>
              <a:rPr lang="ar-KW" sz="1200" b="1" dirty="0">
                <a:solidFill>
                  <a:srgbClr val="D45406"/>
                </a:solidFill>
              </a:rPr>
              <a:t>-ترشيحات عضوية مجلس الإدارة (نموذج كفاءة </a:t>
            </a:r>
            <a:r>
              <a:rPr lang="ar-KW" sz="1200" b="1" dirty="0" smtClean="0">
                <a:solidFill>
                  <a:srgbClr val="D45406"/>
                </a:solidFill>
              </a:rPr>
              <a:t>والنزاهة</a:t>
            </a:r>
            <a:r>
              <a:rPr lang="ar-KW" sz="1200" b="1" dirty="0">
                <a:solidFill>
                  <a:srgbClr val="D45406"/>
                </a:solidFill>
              </a:rPr>
              <a:t>) </a:t>
            </a:r>
            <a:r>
              <a:rPr lang="ar-KW" sz="1200" b="1" dirty="0" smtClean="0"/>
              <a:t>(إن لزم)</a:t>
            </a:r>
            <a:endParaRPr lang="en-US" sz="1200" b="1" dirty="0" smtClean="0"/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</a:t>
            </a:r>
            <a:r>
              <a:rPr lang="ar-KW" sz="1200" b="1" dirty="0">
                <a:solidFill>
                  <a:srgbClr val="D45406"/>
                </a:solidFill>
              </a:rPr>
              <a:t>شهادة وزارة التجارة </a:t>
            </a:r>
            <a:r>
              <a:rPr lang="ar-KW" sz="1200" b="1" dirty="0" smtClean="0">
                <a:solidFill>
                  <a:srgbClr val="D45406"/>
                </a:solidFill>
              </a:rPr>
              <a:t>بالأعضاء مقرونا بكتب </a:t>
            </a:r>
            <a:r>
              <a:rPr lang="ar-KW" sz="1200" b="1" dirty="0">
                <a:solidFill>
                  <a:srgbClr val="D45406"/>
                </a:solidFill>
              </a:rPr>
              <a:t>موافقة الهيئة على </a:t>
            </a:r>
            <a:r>
              <a:rPr lang="ar-KW" sz="1200" b="1" dirty="0" smtClean="0">
                <a:solidFill>
                  <a:srgbClr val="D45406"/>
                </a:solidFill>
              </a:rPr>
              <a:t>الترشيحات-</a:t>
            </a:r>
            <a:endParaRPr lang="ar-KW" sz="1200" b="1" dirty="0">
              <a:solidFill>
                <a:srgbClr val="D45406"/>
              </a:solidFill>
            </a:endParaRPr>
          </a:p>
          <a:p>
            <a:pPr algn="r" rtl="1"/>
            <a:r>
              <a:rPr lang="ar-KW" sz="1200" b="1" dirty="0">
                <a:solidFill>
                  <a:srgbClr val="D45406"/>
                </a:solidFill>
              </a:rPr>
              <a:t>-عقد التأسيس </a:t>
            </a:r>
            <a:r>
              <a:rPr lang="ar-KW" sz="1200" b="1" dirty="0" smtClean="0">
                <a:solidFill>
                  <a:srgbClr val="D45406"/>
                </a:solidFill>
              </a:rPr>
              <a:t>والنظام </a:t>
            </a:r>
            <a:r>
              <a:rPr lang="ar-KW" sz="1200" b="1" dirty="0">
                <a:solidFill>
                  <a:srgbClr val="D45406"/>
                </a:solidFill>
              </a:rPr>
              <a:t>الأساسي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-جدول </a:t>
            </a:r>
            <a:r>
              <a:rPr lang="ar-KW" sz="1200" b="1" strike="sngStrike" dirty="0">
                <a:solidFill>
                  <a:srgbClr val="FF0000"/>
                </a:solidFill>
              </a:rPr>
              <a:t>اعمال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u="sng" dirty="0">
                <a:solidFill>
                  <a:srgbClr val="FF0000"/>
                </a:solidFill>
              </a:rPr>
              <a:t>أعمال</a:t>
            </a:r>
            <a:r>
              <a:rPr lang="ar-KW" sz="1200" b="1" dirty="0">
                <a:solidFill>
                  <a:srgbClr val="D45406"/>
                </a:solidFill>
              </a:rPr>
              <a:t> الجمعية</a:t>
            </a:r>
            <a:r>
              <a:rPr lang="ar-KW" sz="1200" b="1" dirty="0" smtClean="0">
                <a:solidFill>
                  <a:srgbClr val="D45406"/>
                </a:solidFill>
              </a:rPr>
              <a:t>.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-محضر اجتماع الجمعية.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-التأشير بالسجل التجاري.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-ترشيحات شاغلي الوظائف واجبة التسجيل (إن وجدت).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381000" y="1661410"/>
            <a:ext cx="0" cy="13460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6975" y="501173"/>
            <a:ext cx="1602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1600" b="1" dirty="0" smtClean="0">
                <a:solidFill>
                  <a:schemeClr val="tx2"/>
                </a:solidFill>
              </a:rPr>
              <a:t>خطاب ممارسة النشاط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3776" y="3124200"/>
            <a:ext cx="2149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تزويد الهيئة بـ: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-قائمة بأسماء شاغلي الوظائف واجبة التسجيل مقرونا بكتب موافقات الهيئة على الأشخاص. 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</a:t>
            </a:r>
            <a:r>
              <a:rPr lang="ar-KW" sz="1200" b="1" strike="sngStrike" dirty="0">
                <a:solidFill>
                  <a:srgbClr val="FF0000"/>
                </a:solidFill>
              </a:rPr>
              <a:t> </a:t>
            </a:r>
            <a:r>
              <a:rPr lang="ar-KW" sz="1200" b="1" strike="sngStrike" dirty="0" err="1">
                <a:solidFill>
                  <a:srgbClr val="FF0000"/>
                </a:solidFill>
              </a:rPr>
              <a:t>إستكمال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u="sng" dirty="0">
                <a:solidFill>
                  <a:srgbClr val="FF0000"/>
                </a:solidFill>
              </a:rPr>
              <a:t>استكمال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dirty="0" smtClean="0">
                <a:solidFill>
                  <a:srgbClr val="D45406"/>
                </a:solidFill>
              </a:rPr>
              <a:t>عناصر مزاولة النشاط.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-كتاب من الشركة بما يفيد باستكمال متطلبات الترخيص.</a:t>
            </a:r>
            <a:endParaRPr lang="en-US" sz="1200" b="1" dirty="0">
              <a:solidFill>
                <a:srgbClr val="D4540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87040" y="20630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200" dirty="0" smtClean="0"/>
              <a:t>سنة واحدة بحد أقصى</a:t>
            </a:r>
            <a:endParaRPr lang="en-US" sz="1200" dirty="0"/>
          </a:p>
        </p:txBody>
      </p:sp>
      <p:sp>
        <p:nvSpPr>
          <p:cNvPr id="31" name="Left Brace 30"/>
          <p:cNvSpPr/>
          <p:nvPr/>
        </p:nvSpPr>
        <p:spPr>
          <a:xfrm rot="5400000">
            <a:off x="1502721" y="1394260"/>
            <a:ext cx="457200" cy="2545480"/>
          </a:xfrm>
          <a:prstGeom prst="lef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63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v"/>
            </a:pPr>
            <a:endParaRPr lang="ar-KW" dirty="0" smtClean="0"/>
          </a:p>
          <a:p>
            <a:pPr marL="0" indent="0" algn="r" rtl="1">
              <a:buNone/>
            </a:pPr>
            <a:endParaRPr lang="ar-KW" dirty="0"/>
          </a:p>
          <a:p>
            <a:pPr algn="r" rtl="1"/>
            <a:endParaRPr lang="ar-KW" dirty="0" smtClean="0"/>
          </a:p>
          <a:p>
            <a:pPr algn="r" rtl="1"/>
            <a:endParaRPr lang="ar-KW" dirty="0"/>
          </a:p>
          <a:p>
            <a:pPr algn="r" rtl="1"/>
            <a:endParaRPr lang="ar-KW" dirty="0" smtClean="0"/>
          </a:p>
          <a:p>
            <a:pPr algn="r" rtl="1"/>
            <a:endParaRPr lang="ar-KW" dirty="0"/>
          </a:p>
          <a:p>
            <a:pPr algn="r" rtl="1"/>
            <a:endParaRPr lang="ar-KW" dirty="0" smtClean="0"/>
          </a:p>
          <a:p>
            <a:pPr marL="0" indent="0" algn="r" rtl="1">
              <a:buNone/>
            </a:pPr>
            <a:endParaRPr lang="ar-KW" dirty="0"/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12</a:t>
            </a:fld>
            <a:endParaRPr lang="en-GB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8556"/>
              </p:ext>
            </p:extLst>
          </p:nvPr>
        </p:nvGraphicFramePr>
        <p:xfrm>
          <a:off x="533400" y="1772815"/>
          <a:ext cx="8001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0"/>
              </a:tblGrid>
              <a:tr h="264264">
                <a:tc>
                  <a:txBody>
                    <a:bodyPr/>
                    <a:lstStyle/>
                    <a:p>
                      <a:pPr algn="ctr" rtl="1"/>
                      <a:r>
                        <a:rPr lang="ar-KW" sz="2400" dirty="0" smtClean="0"/>
                        <a:t>الحالة الثالثة: </a:t>
                      </a:r>
                      <a:r>
                        <a:rPr kumimoji="0" lang="ar-KW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itchFamily="34" charset="0"/>
                          <a:cs typeface="+mn-cs"/>
                        </a:rPr>
                        <a:t>شركة قائمة لا يتطلب ترخيصها تعديل أغراض الشركة</a:t>
                      </a:r>
                      <a:endParaRPr lang="en-US" sz="2400" dirty="0"/>
                    </a:p>
                  </a:txBody>
                  <a:tcPr/>
                </a:tc>
              </a:tr>
              <a:tr h="1772084">
                <a:tc>
                  <a:txBody>
                    <a:bodyPr/>
                    <a:lstStyle/>
                    <a:p>
                      <a:pPr algn="just" rtl="1"/>
                      <a:r>
                        <a:rPr lang="ar-KW" sz="2400" b="1" dirty="0" smtClean="0"/>
                        <a:t>1-</a:t>
                      </a:r>
                      <a:r>
                        <a:rPr lang="ar-KW" sz="2400" b="1" baseline="0" dirty="0" smtClean="0"/>
                        <a:t> تقديم النموذج بكامل مرفقاته بهدف الحصول على ترخيص للأنشطة المطلوبة.</a:t>
                      </a:r>
                    </a:p>
                    <a:p>
                      <a:pPr algn="just" rtl="1"/>
                      <a:endParaRPr lang="ar-KW" sz="2400" b="1" baseline="0" dirty="0" smtClean="0"/>
                    </a:p>
                    <a:p>
                      <a:pPr algn="just" rtl="1"/>
                      <a:r>
                        <a:rPr lang="ar-KW" sz="2400" b="1" baseline="0" dirty="0" smtClean="0"/>
                        <a:t>2- استكمال عناصر مزاولة النشاط مثل شغل وتسجيل الوظائف واجبة التسجيل ومقر عمل الشركة بهدف الحصول على خطاب بدء ممارسة النشاط من الهيئة.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27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E6D2-3443-4F79-998E-FFAB97C60C5F}" type="slidenum">
              <a:rPr lang="en-US" smtClean="0"/>
              <a:t>13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81000" y="2976716"/>
            <a:ext cx="8001000" cy="6145"/>
          </a:xfrm>
          <a:prstGeom prst="line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848600" y="32766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600" b="1" dirty="0" smtClean="0">
                <a:solidFill>
                  <a:schemeClr val="tx2"/>
                </a:solidFill>
              </a:rPr>
              <a:t>تقديم الطلب</a:t>
            </a:r>
            <a:endParaRPr lang="en-US" sz="1600" b="1" dirty="0">
              <a:solidFill>
                <a:schemeClr val="tx2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8229600" y="2971800"/>
            <a:ext cx="0" cy="304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eft Brace 14"/>
          <p:cNvSpPr/>
          <p:nvPr/>
        </p:nvSpPr>
        <p:spPr>
          <a:xfrm rot="5400000">
            <a:off x="3336976" y="2301824"/>
            <a:ext cx="457200" cy="730353"/>
          </a:xfrm>
          <a:prstGeom prst="lef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3953488" y="2334425"/>
            <a:ext cx="0" cy="637375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32083" y="1778169"/>
            <a:ext cx="7871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900" dirty="0" smtClean="0"/>
              <a:t>استكمال متطلبات الترخيص</a:t>
            </a:r>
            <a:endParaRPr lang="en-US" sz="900" dirty="0"/>
          </a:p>
        </p:txBody>
      </p:sp>
      <p:sp>
        <p:nvSpPr>
          <p:cNvPr id="22" name="TextBox 21"/>
          <p:cNvSpPr txBox="1"/>
          <p:nvPr/>
        </p:nvSpPr>
        <p:spPr>
          <a:xfrm>
            <a:off x="3222676" y="2032846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200" dirty="0" smtClean="0"/>
              <a:t>شهر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5321710" y="3104864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تزويد الهيئة بـ:</a:t>
            </a:r>
          </a:p>
          <a:p>
            <a:pPr lvl="0" algn="r" rtl="1"/>
            <a:r>
              <a:rPr lang="ar-KW" sz="1200" b="1" dirty="0">
                <a:solidFill>
                  <a:srgbClr val="D45406"/>
                </a:solidFill>
              </a:rPr>
              <a:t>-نموذج طلب ترخيص </a:t>
            </a:r>
            <a:r>
              <a:rPr lang="ar-KW" sz="1200" b="1" dirty="0" smtClean="0">
                <a:solidFill>
                  <a:srgbClr val="D45406"/>
                </a:solidFill>
              </a:rPr>
              <a:t>ومرفقاته</a:t>
            </a:r>
            <a:r>
              <a:rPr lang="ar-KW" sz="1200" b="1" dirty="0">
                <a:solidFill>
                  <a:srgbClr val="D45406"/>
                </a:solidFill>
              </a:rPr>
              <a:t>:</a:t>
            </a:r>
          </a:p>
          <a:p>
            <a:pPr lvl="1" algn="r" rtl="1"/>
            <a:r>
              <a:rPr lang="ar-KW" sz="1200" b="1" dirty="0">
                <a:solidFill>
                  <a:srgbClr val="D45406"/>
                </a:solidFill>
              </a:rPr>
              <a:t>-خطة العمل للنشاط المطلوب.</a:t>
            </a:r>
          </a:p>
          <a:p>
            <a:pPr lvl="1" algn="r" rtl="1"/>
            <a:r>
              <a:rPr lang="ar-KW" sz="1200" b="1" dirty="0">
                <a:solidFill>
                  <a:srgbClr val="D45406"/>
                </a:solidFill>
              </a:rPr>
              <a:t>-بيانات مالية.</a:t>
            </a:r>
            <a:endParaRPr lang="en-US" sz="1200" b="1" dirty="0">
              <a:solidFill>
                <a:srgbClr val="D45406"/>
              </a:solidFill>
            </a:endParaRPr>
          </a:p>
          <a:p>
            <a:pPr lvl="1" algn="r" rtl="1"/>
            <a:r>
              <a:rPr lang="ar-KW" sz="1200" b="1" dirty="0">
                <a:solidFill>
                  <a:srgbClr val="D45406"/>
                </a:solidFill>
              </a:rPr>
              <a:t>-مستندات قانونية.</a:t>
            </a:r>
          </a:p>
          <a:p>
            <a:pPr lvl="1" algn="r" rtl="1"/>
            <a:r>
              <a:rPr lang="ar-KW" sz="1200" b="1" dirty="0">
                <a:solidFill>
                  <a:srgbClr val="D45406"/>
                </a:solidFill>
              </a:rPr>
              <a:t>-إقرارات</a:t>
            </a:r>
            <a:r>
              <a:rPr lang="ar-KW" sz="1200" b="1" dirty="0" smtClean="0">
                <a:solidFill>
                  <a:srgbClr val="D45406"/>
                </a:solidFill>
              </a:rPr>
              <a:t>.</a:t>
            </a:r>
            <a:endParaRPr lang="ar-KW" sz="1200" b="1" dirty="0">
              <a:solidFill>
                <a:srgbClr val="D45406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3124200" y="1636830"/>
            <a:ext cx="0" cy="13460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234640" y="525905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3600" b="1" dirty="0" smtClean="0">
                <a:solidFill>
                  <a:schemeClr val="tx2"/>
                </a:solidFill>
              </a:rPr>
              <a:t>شركة قائمة لا تحتاج تعديل أغراضها</a:t>
            </a:r>
            <a:endParaRPr lang="en-US" sz="3600" b="1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381000" y="1661410"/>
            <a:ext cx="0" cy="13460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6975" y="501173"/>
            <a:ext cx="1602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1600" b="1" dirty="0" smtClean="0">
                <a:solidFill>
                  <a:schemeClr val="tx2"/>
                </a:solidFill>
              </a:rPr>
              <a:t>خطاب البدء بممارسة النشاط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3776" y="3124200"/>
            <a:ext cx="21494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تزويد الهيئة بـ: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 قائمة بأسماء شاغلي الوظائف واجبة  التسجيل مقرونا بكتب موافقات الهيئة على الأشخاص. 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 </a:t>
            </a:r>
            <a:r>
              <a:rPr lang="ar-KW" sz="1200" b="1" strike="sngStrike" dirty="0" err="1">
                <a:solidFill>
                  <a:srgbClr val="FF0000"/>
                </a:solidFill>
              </a:rPr>
              <a:t>إستكمال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u="sng" dirty="0">
                <a:solidFill>
                  <a:srgbClr val="FF0000"/>
                </a:solidFill>
              </a:rPr>
              <a:t>استكمال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dirty="0" smtClean="0">
                <a:solidFill>
                  <a:srgbClr val="D45406"/>
                </a:solidFill>
              </a:rPr>
              <a:t>عناصر مزاولة النشاط.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 كتاب من الشركة بما يفيد باستكمال متطلبات الترخيص.</a:t>
            </a:r>
          </a:p>
          <a:p>
            <a:pPr algn="r" rtl="1"/>
            <a:endParaRPr lang="en-US" sz="1200" b="1" dirty="0">
              <a:solidFill>
                <a:srgbClr val="D4540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87040" y="20630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200" dirty="0" smtClean="0"/>
              <a:t>سنة واحدة بحد أقصى</a:t>
            </a:r>
            <a:endParaRPr lang="en-US" sz="1200" dirty="0"/>
          </a:p>
        </p:txBody>
      </p:sp>
      <p:sp>
        <p:nvSpPr>
          <p:cNvPr id="31" name="Left Brace 30"/>
          <p:cNvSpPr/>
          <p:nvPr/>
        </p:nvSpPr>
        <p:spPr>
          <a:xfrm rot="5400000">
            <a:off x="1502721" y="1394260"/>
            <a:ext cx="457200" cy="2545480"/>
          </a:xfrm>
          <a:prstGeom prst="lef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us 5"/>
          <p:cNvSpPr/>
          <p:nvPr/>
        </p:nvSpPr>
        <p:spPr>
          <a:xfrm>
            <a:off x="5486400" y="3775504"/>
            <a:ext cx="457200" cy="40977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22716" y="-10363"/>
            <a:ext cx="215042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ar-KW" sz="1600" b="1" dirty="0">
                <a:solidFill>
                  <a:srgbClr val="1F497D"/>
                </a:solidFill>
              </a:rPr>
              <a:t>إصدار ترخيص لمقدم الطلب. يقوم مقدم الطلب بـ:</a:t>
            </a:r>
          </a:p>
          <a:p>
            <a:pPr algn="r" rtl="1"/>
            <a:r>
              <a:rPr lang="ar-KW" sz="1200" b="1" dirty="0" smtClean="0"/>
              <a:t>-ضرورة تعيين </a:t>
            </a:r>
            <a:r>
              <a:rPr lang="ar-KW" sz="1200" b="1" dirty="0"/>
              <a:t>شاغلي الوظائف واجبة التسجيل. </a:t>
            </a:r>
          </a:p>
          <a:p>
            <a:pPr algn="r" rtl="1"/>
            <a:r>
              <a:rPr lang="ar-KW" sz="1200" b="1" dirty="0"/>
              <a:t>-استكمال عناصر </a:t>
            </a:r>
            <a:r>
              <a:rPr lang="ar-KW" sz="1200" b="1" dirty="0" smtClean="0"/>
              <a:t>ممارسة النشاط (عقود </a:t>
            </a:r>
            <a:r>
              <a:rPr lang="ar-KW" sz="1200" b="1" dirty="0"/>
              <a:t>خدمات،عقود تدقيق</a:t>
            </a:r>
            <a:r>
              <a:rPr lang="ar-KW" sz="1200" b="1" dirty="0" smtClean="0"/>
              <a:t>)</a:t>
            </a:r>
          </a:p>
          <a:p>
            <a:pPr algn="r" rtl="1"/>
            <a:r>
              <a:rPr lang="ar-KW" sz="1200" b="1" dirty="0" smtClean="0"/>
              <a:t>- لا يتم مزاولة النشاط إلا بعد استلام خطاب ممارسة النشاط. </a:t>
            </a:r>
            <a:endParaRPr lang="en-US" sz="1200" b="1" dirty="0"/>
          </a:p>
          <a:p>
            <a:pPr algn="r"/>
            <a:endParaRPr lang="en-US" sz="1400" b="1" dirty="0"/>
          </a:p>
        </p:txBody>
      </p:sp>
      <p:sp>
        <p:nvSpPr>
          <p:cNvPr id="7" name="Rectangle 6"/>
          <p:cNvSpPr/>
          <p:nvPr/>
        </p:nvSpPr>
        <p:spPr>
          <a:xfrm>
            <a:off x="3124200" y="3090208"/>
            <a:ext cx="2286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KW" sz="1200" b="1" dirty="0">
                <a:solidFill>
                  <a:srgbClr val="D45406"/>
                </a:solidFill>
              </a:rPr>
              <a:t>تزويد </a:t>
            </a:r>
            <a:r>
              <a:rPr lang="ar-KW" sz="1200" b="1" dirty="0" smtClean="0">
                <a:solidFill>
                  <a:srgbClr val="D45406"/>
                </a:solidFill>
              </a:rPr>
              <a:t>الهيئة</a:t>
            </a:r>
            <a:r>
              <a:rPr lang="ar-KW" sz="1200" b="1" dirty="0">
                <a:solidFill>
                  <a:prstClr val="black"/>
                </a:solidFill>
              </a:rPr>
              <a:t>(إن لزم</a:t>
            </a:r>
            <a:r>
              <a:rPr lang="ar-KW" sz="1200" b="1" dirty="0" smtClean="0">
                <a:solidFill>
                  <a:prstClr val="black"/>
                </a:solidFill>
              </a:rPr>
              <a:t>)</a:t>
            </a:r>
            <a:r>
              <a:rPr lang="ar-KW" sz="1200" b="1" dirty="0" smtClean="0">
                <a:solidFill>
                  <a:srgbClr val="D45406"/>
                </a:solidFill>
              </a:rPr>
              <a:t> </a:t>
            </a:r>
            <a:r>
              <a:rPr lang="ar-KW" sz="1200" b="1" dirty="0">
                <a:solidFill>
                  <a:srgbClr val="D45406"/>
                </a:solidFill>
              </a:rPr>
              <a:t>بـ</a:t>
            </a:r>
            <a:r>
              <a:rPr lang="ar-KW" sz="1200" b="1" dirty="0" smtClean="0">
                <a:solidFill>
                  <a:srgbClr val="D45406"/>
                </a:solidFill>
              </a:rPr>
              <a:t>:</a:t>
            </a:r>
          </a:p>
          <a:p>
            <a:pPr lvl="0" algn="r" rtl="1"/>
            <a:r>
              <a:rPr lang="ar-KW" sz="1200" b="1" dirty="0" smtClean="0">
                <a:solidFill>
                  <a:srgbClr val="D45406"/>
                </a:solidFill>
              </a:rPr>
              <a:t> -</a:t>
            </a:r>
            <a:r>
              <a:rPr lang="ar-KW" sz="1200" b="1" dirty="0">
                <a:solidFill>
                  <a:srgbClr val="D45406"/>
                </a:solidFill>
              </a:rPr>
              <a:t>ترشيحات عضوية مجلس الإدارة (نموذج كفاءة </a:t>
            </a:r>
            <a:r>
              <a:rPr lang="ar-KW" sz="1200" b="1" dirty="0" smtClean="0">
                <a:solidFill>
                  <a:srgbClr val="D45406"/>
                </a:solidFill>
              </a:rPr>
              <a:t>والنزاهة</a:t>
            </a:r>
            <a:r>
              <a:rPr lang="ar-KW" sz="1200" b="1" dirty="0">
                <a:solidFill>
                  <a:srgbClr val="D45406"/>
                </a:solidFill>
              </a:rPr>
              <a:t>) </a:t>
            </a:r>
            <a:endParaRPr lang="ar-KW" sz="1200" b="1" dirty="0" smtClean="0">
              <a:solidFill>
                <a:srgbClr val="D45406"/>
              </a:solidFill>
            </a:endParaRPr>
          </a:p>
          <a:p>
            <a:pPr lvl="0" algn="r" rtl="1"/>
            <a:r>
              <a:rPr lang="ar-KW" sz="1200" b="1" dirty="0" smtClean="0">
                <a:solidFill>
                  <a:srgbClr val="D45406"/>
                </a:solidFill>
              </a:rPr>
              <a:t>-</a:t>
            </a:r>
            <a:r>
              <a:rPr lang="ar-KW" sz="1200" b="1" dirty="0">
                <a:solidFill>
                  <a:srgbClr val="D45406"/>
                </a:solidFill>
              </a:rPr>
              <a:t>شهادة وزارة التجارة بالأعضاء مقرونا بكتب موافقة الهيئة على الترشيحات-</a:t>
            </a:r>
          </a:p>
          <a:p>
            <a:pPr algn="r" rtl="1"/>
            <a:r>
              <a:rPr lang="ar-KW" sz="1200" b="1" dirty="0">
                <a:solidFill>
                  <a:srgbClr val="D45406"/>
                </a:solidFill>
              </a:rPr>
              <a:t>-عقد التأسيس </a:t>
            </a:r>
            <a:r>
              <a:rPr lang="ar-KW" sz="1200" b="1" dirty="0" smtClean="0">
                <a:solidFill>
                  <a:srgbClr val="D45406"/>
                </a:solidFill>
              </a:rPr>
              <a:t>والنظام </a:t>
            </a:r>
            <a:r>
              <a:rPr lang="ar-KW" sz="1200" b="1" dirty="0">
                <a:solidFill>
                  <a:srgbClr val="D45406"/>
                </a:solidFill>
              </a:rPr>
              <a:t>الأساسي</a:t>
            </a:r>
          </a:p>
          <a:p>
            <a:pPr algn="r" rtl="1"/>
            <a:r>
              <a:rPr lang="ar-KW" sz="1200" b="1" dirty="0">
                <a:solidFill>
                  <a:srgbClr val="D45406"/>
                </a:solidFill>
              </a:rPr>
              <a:t>-جدول </a:t>
            </a:r>
            <a:r>
              <a:rPr lang="ar-KW" sz="1200" b="1" strike="sngStrike" dirty="0">
                <a:solidFill>
                  <a:srgbClr val="FF0000"/>
                </a:solidFill>
              </a:rPr>
              <a:t>اعمال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u="sng" dirty="0">
                <a:solidFill>
                  <a:srgbClr val="FF0000"/>
                </a:solidFill>
              </a:rPr>
              <a:t>أعمال</a:t>
            </a:r>
            <a:r>
              <a:rPr lang="ar-KW" sz="1200" b="1" dirty="0">
                <a:solidFill>
                  <a:srgbClr val="D45406"/>
                </a:solidFill>
              </a:rPr>
              <a:t> الجمعية</a:t>
            </a:r>
            <a:r>
              <a:rPr lang="ar-KW" sz="1200" b="1" dirty="0" smtClean="0">
                <a:solidFill>
                  <a:srgbClr val="D45406"/>
                </a:solidFill>
              </a:rPr>
              <a:t>. 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</a:t>
            </a:r>
            <a:r>
              <a:rPr lang="ar-KW" sz="1200" b="1" dirty="0">
                <a:solidFill>
                  <a:srgbClr val="D45406"/>
                </a:solidFill>
              </a:rPr>
              <a:t>محضر اجتماع الجمعية</a:t>
            </a:r>
            <a:r>
              <a:rPr lang="ar-KW" sz="1200" b="1" dirty="0" smtClean="0">
                <a:solidFill>
                  <a:srgbClr val="D45406"/>
                </a:solidFill>
              </a:rPr>
              <a:t>. 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</a:t>
            </a:r>
            <a:r>
              <a:rPr lang="ar-KW" sz="1200" b="1" dirty="0">
                <a:solidFill>
                  <a:srgbClr val="D45406"/>
                </a:solidFill>
              </a:rPr>
              <a:t>ترشيحات شاغلي الوظائف واجبة التسجيل (إن وجدت).</a:t>
            </a: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949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 rtl="1">
              <a:buNone/>
            </a:pPr>
            <a:r>
              <a:rPr lang="ar-KW" sz="2600" dirty="0" smtClean="0">
                <a:solidFill>
                  <a:schemeClr val="tx2"/>
                </a:solidFill>
              </a:rPr>
              <a:t>تقوم الهيئة بدراسة طلب الترخيص بناء على المتطلبات الواجب استيفاءها وفقا للقانون واللائحة وقرارات  وتعليمات الهيئة وللهيئة أن تطلب أية معلومات أو مستندات إضافية للتأكد من أن مقدم الطلب لديه:</a:t>
            </a:r>
          </a:p>
          <a:p>
            <a:pPr marL="0" indent="0" algn="just" rtl="1">
              <a:buNone/>
            </a:pPr>
            <a:endParaRPr lang="ar-KW" sz="2600" dirty="0" smtClean="0">
              <a:solidFill>
                <a:schemeClr val="tx2"/>
              </a:solidFill>
            </a:endParaRPr>
          </a:p>
          <a:p>
            <a:pPr marL="0" lvl="0" indent="0" algn="just" rtl="1">
              <a:buNone/>
            </a:pPr>
            <a:r>
              <a:rPr lang="ar-KW" sz="2600" dirty="0" smtClean="0">
                <a:solidFill>
                  <a:schemeClr val="tx2"/>
                </a:solidFill>
              </a:rPr>
              <a:t>1- </a:t>
            </a:r>
            <a:r>
              <a:rPr lang="ar-KW" sz="2600" b="1" dirty="0" smtClean="0">
                <a:solidFill>
                  <a:schemeClr val="tx2"/>
                </a:solidFill>
              </a:rPr>
              <a:t>القدرة والكفاءة </a:t>
            </a:r>
            <a:r>
              <a:rPr lang="ar-KW" sz="2600" dirty="0" smtClean="0">
                <a:solidFill>
                  <a:schemeClr val="tx2"/>
                </a:solidFill>
              </a:rPr>
              <a:t>للقيام بنوع وحجم الأنشطة المطلوب ترخيصها </a:t>
            </a:r>
            <a:r>
              <a:rPr lang="ar-KW" sz="2600" dirty="0">
                <a:solidFill>
                  <a:srgbClr val="1F497D"/>
                </a:solidFill>
              </a:rPr>
              <a:t>حسب المعايير التي تحددها الهيئة. </a:t>
            </a:r>
          </a:p>
          <a:p>
            <a:pPr marL="0" lvl="0" indent="0" algn="just" rtl="1">
              <a:buNone/>
            </a:pPr>
            <a:r>
              <a:rPr lang="ar-KW" sz="2600" dirty="0" smtClean="0">
                <a:solidFill>
                  <a:schemeClr val="tx2"/>
                </a:solidFill>
              </a:rPr>
              <a:t>2- </a:t>
            </a:r>
            <a:r>
              <a:rPr lang="ar-KW" sz="2600" b="1" dirty="0" smtClean="0">
                <a:solidFill>
                  <a:schemeClr val="tx2"/>
                </a:solidFill>
              </a:rPr>
              <a:t>الموارد الكافية </a:t>
            </a:r>
            <a:r>
              <a:rPr lang="ar-KW" sz="2600" dirty="0" smtClean="0">
                <a:solidFill>
                  <a:schemeClr val="tx2"/>
                </a:solidFill>
              </a:rPr>
              <a:t>لممارسة الأنشطة المطلوب ترخيصها </a:t>
            </a:r>
            <a:r>
              <a:rPr lang="ar-KW" sz="2600" dirty="0">
                <a:solidFill>
                  <a:srgbClr val="1F497D"/>
                </a:solidFill>
              </a:rPr>
              <a:t>حسب المعايير التي تحددها الهيئة. </a:t>
            </a:r>
          </a:p>
          <a:p>
            <a:pPr marL="0" lvl="0" indent="0" algn="just" rtl="1">
              <a:buNone/>
            </a:pPr>
            <a:r>
              <a:rPr lang="ar-KW" sz="2600" dirty="0" smtClean="0">
                <a:solidFill>
                  <a:schemeClr val="tx2"/>
                </a:solidFill>
              </a:rPr>
              <a:t>3- </a:t>
            </a:r>
            <a:r>
              <a:rPr lang="ar-KW" sz="2600" b="1" dirty="0" smtClean="0">
                <a:solidFill>
                  <a:schemeClr val="tx2"/>
                </a:solidFill>
              </a:rPr>
              <a:t>الخبرات الإدارية والنظم </a:t>
            </a:r>
            <a:r>
              <a:rPr lang="ar-KW" sz="2600" dirty="0" smtClean="0">
                <a:solidFill>
                  <a:schemeClr val="tx2"/>
                </a:solidFill>
              </a:rPr>
              <a:t>(مالية/إشرافية/تقنية/تشغيلية) الكافية للوفاء بالتزاماته التجارية والنظامية لممارسة الأنشطة المطلوب ترخيصها </a:t>
            </a:r>
            <a:r>
              <a:rPr lang="ar-KW" sz="2600" dirty="0" smtClean="0">
                <a:solidFill>
                  <a:srgbClr val="1F497D"/>
                </a:solidFill>
              </a:rPr>
              <a:t>حسب </a:t>
            </a:r>
            <a:r>
              <a:rPr lang="ar-KW" sz="2600" dirty="0">
                <a:solidFill>
                  <a:srgbClr val="1F497D"/>
                </a:solidFill>
              </a:rPr>
              <a:t>المعايير التي تحددها الهيئة. </a:t>
            </a:r>
          </a:p>
          <a:p>
            <a:pPr marL="0" indent="0" algn="just" rtl="1">
              <a:buNone/>
            </a:pPr>
            <a:r>
              <a:rPr lang="ar-KW" sz="2600" dirty="0" smtClean="0">
                <a:solidFill>
                  <a:schemeClr val="tx2"/>
                </a:solidFill>
              </a:rPr>
              <a:t>4- </a:t>
            </a:r>
            <a:r>
              <a:rPr lang="ar-KW" sz="2600" b="1" u="sng" dirty="0" smtClean="0">
                <a:solidFill>
                  <a:srgbClr val="FF0000"/>
                </a:solidFill>
              </a:rPr>
              <a:t>موظفون </a:t>
            </a:r>
            <a:r>
              <a:rPr lang="ar-KW" sz="2600" b="1" u="sng" dirty="0" smtClean="0">
                <a:solidFill>
                  <a:srgbClr val="FF0000"/>
                </a:solidFill>
              </a:rPr>
              <a:t>وتنفيذيون </a:t>
            </a:r>
            <a:r>
              <a:rPr lang="ar-KW" sz="2600" b="1" dirty="0" smtClean="0">
                <a:solidFill>
                  <a:schemeClr val="tx2"/>
                </a:solidFill>
              </a:rPr>
              <a:t>وأعضاء مجلس إدارة يتمتعون بالكفاءة والنزاهة</a:t>
            </a:r>
            <a:r>
              <a:rPr lang="ar-KW" sz="2600" dirty="0" smtClean="0">
                <a:solidFill>
                  <a:schemeClr val="tx2"/>
                </a:solidFill>
              </a:rPr>
              <a:t> حسب المعايير التي تحددها الهيئة. </a:t>
            </a:r>
          </a:p>
          <a:p>
            <a:pPr marL="0" indent="0" algn="r" rtl="1">
              <a:buNone/>
            </a:pPr>
            <a:endParaRPr lang="ar-KW" sz="2600" dirty="0">
              <a:solidFill>
                <a:schemeClr val="tx2"/>
              </a:solidFill>
            </a:endParaRPr>
          </a:p>
          <a:p>
            <a:pPr marL="0" indent="0" algn="r" rtl="1">
              <a:buNone/>
            </a:pPr>
            <a:endParaRPr lang="ar-KW" sz="2600" dirty="0" smtClean="0">
              <a:solidFill>
                <a:schemeClr val="tx2"/>
              </a:solidFill>
            </a:endParaRPr>
          </a:p>
          <a:p>
            <a:pPr marL="0" indent="0" algn="r" rtl="1">
              <a:buNone/>
            </a:pPr>
            <a:endParaRPr lang="ar-KW" dirty="0">
              <a:solidFill>
                <a:schemeClr val="tx2"/>
              </a:solidFill>
            </a:endParaRPr>
          </a:p>
          <a:p>
            <a:pPr algn="r" rtl="1"/>
            <a:endParaRPr lang="ar-KW" dirty="0" smtClean="0">
              <a:solidFill>
                <a:schemeClr val="tx2"/>
              </a:solidFill>
            </a:endParaRPr>
          </a:p>
          <a:p>
            <a:pPr algn="r" rtl="1"/>
            <a:endParaRPr lang="ar-KW" dirty="0">
              <a:solidFill>
                <a:schemeClr val="tx2"/>
              </a:solidFill>
            </a:endParaRPr>
          </a:p>
          <a:p>
            <a:pPr algn="r" rtl="1"/>
            <a:endParaRPr lang="ar-KW" dirty="0" smtClean="0">
              <a:solidFill>
                <a:schemeClr val="tx2"/>
              </a:solidFill>
            </a:endParaRPr>
          </a:p>
          <a:p>
            <a:pPr algn="r" rtl="1"/>
            <a:endParaRPr lang="ar-KW" dirty="0">
              <a:solidFill>
                <a:schemeClr val="tx2"/>
              </a:solidFill>
            </a:endParaRPr>
          </a:p>
          <a:p>
            <a:pPr algn="r" rtl="1"/>
            <a:endParaRPr lang="ar-KW" dirty="0" smtClean="0">
              <a:solidFill>
                <a:schemeClr val="tx2"/>
              </a:solidFill>
            </a:endParaRPr>
          </a:p>
          <a:p>
            <a:pPr marL="0" indent="0" algn="r" rtl="1">
              <a:buNone/>
            </a:pPr>
            <a:endParaRPr lang="ar-KW" dirty="0">
              <a:solidFill>
                <a:schemeClr val="tx2"/>
              </a:solidFill>
            </a:endParaRPr>
          </a:p>
          <a:p>
            <a:pPr marL="0" indent="0" algn="r" rtl="1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2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Arial"/>
              </a:rPr>
              <a:t>4. دراسة طلب الترخيص والبت فيه</a:t>
            </a:r>
            <a:endParaRPr lang="en-US" sz="32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8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Tx/>
              <a:buChar char="-"/>
            </a:pPr>
            <a:r>
              <a:rPr lang="ar-KW" sz="2600" dirty="0" smtClean="0">
                <a:solidFill>
                  <a:schemeClr val="tx2"/>
                </a:solidFill>
              </a:rPr>
              <a:t>تبت الهيئة في طلب الترخيص خلال شهر من استيفاء كافة المعلومات والمستندات المطلوبة. </a:t>
            </a:r>
          </a:p>
          <a:p>
            <a:pPr algn="r" rtl="1">
              <a:buFontTx/>
              <a:buChar char="-"/>
            </a:pPr>
            <a:endParaRPr lang="ar-KW" sz="2600" dirty="0">
              <a:solidFill>
                <a:schemeClr val="tx2"/>
              </a:solidFill>
            </a:endParaRPr>
          </a:p>
          <a:p>
            <a:pPr algn="r" rtl="1">
              <a:buFontTx/>
              <a:buChar char="-"/>
            </a:pPr>
            <a:r>
              <a:rPr lang="ar-KW" sz="2600" dirty="0" smtClean="0">
                <a:solidFill>
                  <a:schemeClr val="tx2"/>
                </a:solidFill>
              </a:rPr>
              <a:t>في حالة رفض طلب الترخيص يكون القرار مسبباً.</a:t>
            </a:r>
          </a:p>
          <a:p>
            <a:pPr algn="r" rtl="1">
              <a:buFontTx/>
              <a:buChar char="-"/>
            </a:pPr>
            <a:endParaRPr lang="ar-KW" sz="2600" dirty="0">
              <a:solidFill>
                <a:schemeClr val="tx2"/>
              </a:solidFill>
            </a:endParaRPr>
          </a:p>
          <a:p>
            <a:pPr algn="r" rtl="1">
              <a:buFontTx/>
              <a:buChar char="-"/>
            </a:pPr>
            <a:r>
              <a:rPr lang="ar-KW" sz="2600" dirty="0" smtClean="0">
                <a:solidFill>
                  <a:schemeClr val="tx2"/>
                </a:solidFill>
              </a:rPr>
              <a:t>تكون مدة الترخيص ثلاث سنوات ولا يجوز لمقدم الطلب مزاولة النشاط إلا بعد استلام خطاب بدء ممارسة النشاط من الهيئة. </a:t>
            </a:r>
          </a:p>
          <a:p>
            <a:pPr algn="r" rtl="1">
              <a:buFontTx/>
              <a:buChar char="-"/>
            </a:pPr>
            <a:endParaRPr lang="ar-KW" sz="2600" dirty="0">
              <a:solidFill>
                <a:schemeClr val="tx2"/>
              </a:solidFill>
            </a:endParaRPr>
          </a:p>
          <a:p>
            <a:pPr marL="0" indent="0" algn="r" rtl="1">
              <a:buNone/>
            </a:pPr>
            <a:endParaRPr lang="ar-KW" sz="2600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Arial"/>
              </a:rPr>
              <a:t>البت في طلب الترخيص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71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buFontTx/>
              <a:buChar char="-"/>
            </a:pPr>
            <a:r>
              <a:rPr lang="ar-KW" sz="2000" dirty="0" smtClean="0">
                <a:solidFill>
                  <a:schemeClr val="tx2"/>
                </a:solidFill>
              </a:rPr>
              <a:t>يجب على مقدم الطلب تعبئة </a:t>
            </a:r>
            <a:r>
              <a:rPr lang="ar-KW" sz="2000" dirty="0">
                <a:solidFill>
                  <a:schemeClr val="tx2"/>
                </a:solidFill>
              </a:rPr>
              <a:t>هذا النموذج كاملا </a:t>
            </a:r>
            <a:r>
              <a:rPr lang="ar-KW" sz="2000" dirty="0" smtClean="0">
                <a:solidFill>
                  <a:schemeClr val="tx2"/>
                </a:solidFill>
              </a:rPr>
              <a:t>و</a:t>
            </a:r>
            <a:r>
              <a:rPr lang="ar-KW" sz="2000" b="1" dirty="0" smtClean="0">
                <a:solidFill>
                  <a:schemeClr val="tx2"/>
                </a:solidFill>
              </a:rPr>
              <a:t>التأكد </a:t>
            </a:r>
            <a:r>
              <a:rPr lang="ar-KW" sz="2000" b="1" dirty="0">
                <a:solidFill>
                  <a:schemeClr val="tx2"/>
                </a:solidFill>
              </a:rPr>
              <a:t>من وجود جميع المرفقات</a:t>
            </a:r>
            <a:r>
              <a:rPr lang="ar-KW" sz="2000" dirty="0">
                <a:solidFill>
                  <a:schemeClr val="tx2"/>
                </a:solidFill>
              </a:rPr>
              <a:t> المرتبطة بهذا النموذج طبقا للمرحلة التي يمر بها مقدم الطلب عند تعبئة نموذج الطلب. </a:t>
            </a:r>
            <a:endParaRPr lang="ar-KW" sz="2000" dirty="0" smtClean="0">
              <a:solidFill>
                <a:schemeClr val="tx2"/>
              </a:solidFill>
            </a:endParaRPr>
          </a:p>
          <a:p>
            <a:pPr algn="just" rtl="1">
              <a:buFontTx/>
              <a:buChar char="-"/>
            </a:pPr>
            <a:endParaRPr lang="ar-KW" sz="2000" dirty="0">
              <a:solidFill>
                <a:schemeClr val="tx2"/>
              </a:solidFill>
            </a:endParaRPr>
          </a:p>
          <a:p>
            <a:pPr algn="just" rtl="1">
              <a:buFontTx/>
              <a:buChar char="-"/>
            </a:pPr>
            <a:r>
              <a:rPr lang="ar-KW" sz="2000" dirty="0" smtClean="0">
                <a:solidFill>
                  <a:schemeClr val="tx2"/>
                </a:solidFill>
              </a:rPr>
              <a:t>للهيئة </a:t>
            </a:r>
            <a:r>
              <a:rPr lang="ar-KW" sz="2000" dirty="0">
                <a:solidFill>
                  <a:schemeClr val="tx2"/>
                </a:solidFill>
              </a:rPr>
              <a:t>أن تطلب أية معلومات أو مستندات إضافية أو أية إيضاحات من مقدم الطلب عند دراسة طلب الترخيص</a:t>
            </a:r>
            <a:r>
              <a:rPr lang="ar-KW" sz="2000" dirty="0" smtClean="0">
                <a:solidFill>
                  <a:schemeClr val="tx2"/>
                </a:solidFill>
              </a:rPr>
              <a:t>.</a:t>
            </a:r>
          </a:p>
          <a:p>
            <a:pPr algn="just" rtl="1">
              <a:buFontTx/>
              <a:buChar char="-"/>
            </a:pPr>
            <a:endParaRPr lang="ar-KW" sz="2000" dirty="0">
              <a:solidFill>
                <a:schemeClr val="tx2"/>
              </a:solidFill>
            </a:endParaRPr>
          </a:p>
          <a:p>
            <a:pPr algn="just" rtl="1">
              <a:buFontTx/>
              <a:buChar char="-"/>
            </a:pPr>
            <a:r>
              <a:rPr lang="ar-KW" sz="2000" dirty="0" smtClean="0">
                <a:solidFill>
                  <a:schemeClr val="tx2"/>
                </a:solidFill>
              </a:rPr>
              <a:t>تعتبر </a:t>
            </a:r>
            <a:r>
              <a:rPr lang="ar-KW" sz="2000" dirty="0">
                <a:solidFill>
                  <a:schemeClr val="tx2"/>
                </a:solidFill>
              </a:rPr>
              <a:t>خطة </a:t>
            </a:r>
            <a:r>
              <a:rPr lang="ar-KW" sz="2000">
                <a:solidFill>
                  <a:schemeClr val="tx2"/>
                </a:solidFill>
              </a:rPr>
              <a:t>العمل </a:t>
            </a:r>
            <a:r>
              <a:rPr lang="ar-KW" sz="2000" u="sng" smtClean="0">
                <a:solidFill>
                  <a:srgbClr val="FF0000"/>
                </a:solidFill>
              </a:rPr>
              <a:t>جزءاً</a:t>
            </a:r>
            <a:r>
              <a:rPr lang="ar-KW" sz="2000" smtClean="0">
                <a:solidFill>
                  <a:srgbClr val="FF0000"/>
                </a:solidFill>
              </a:rPr>
              <a:t> </a:t>
            </a:r>
            <a:r>
              <a:rPr lang="ar-KW" sz="2000" dirty="0">
                <a:solidFill>
                  <a:schemeClr val="tx2"/>
                </a:solidFill>
              </a:rPr>
              <a:t>من </a:t>
            </a:r>
            <a:r>
              <a:rPr lang="ar-KW" sz="2000" dirty="0" smtClean="0">
                <a:solidFill>
                  <a:schemeClr val="tx2"/>
                </a:solidFill>
              </a:rPr>
              <a:t>النموذج وعلى </a:t>
            </a:r>
            <a:r>
              <a:rPr lang="ar-KW" sz="2000" dirty="0">
                <a:solidFill>
                  <a:schemeClr val="tx2"/>
                </a:solidFill>
              </a:rPr>
              <a:t>مقدم الطلب إرفاقها مع باقي المرفقات المطلوبة مع </a:t>
            </a:r>
            <a:r>
              <a:rPr lang="ar-KW" sz="2000" dirty="0" smtClean="0">
                <a:solidFill>
                  <a:schemeClr val="tx2"/>
                </a:solidFill>
              </a:rPr>
              <a:t>النموذج</a:t>
            </a:r>
            <a:r>
              <a:rPr lang="ar-KW" sz="2000" dirty="0">
                <a:solidFill>
                  <a:schemeClr val="tx2"/>
                </a:solidFill>
              </a:rPr>
              <a:t>. </a:t>
            </a:r>
            <a:r>
              <a:rPr lang="ar-KW" sz="2000" dirty="0" smtClean="0">
                <a:solidFill>
                  <a:schemeClr val="tx2"/>
                </a:solidFill>
              </a:rPr>
              <a:t>ويجوز </a:t>
            </a:r>
            <a:r>
              <a:rPr lang="ar-KW" sz="2000" dirty="0">
                <a:solidFill>
                  <a:schemeClr val="tx2"/>
                </a:solidFill>
              </a:rPr>
              <a:t>لمقدم الطلب الاستعانة بجهة خارجية لإعداد خطة العمل مع إلتزام مقدم الطلب بكامل المسؤولية عن صحة ما جاء فيها</a:t>
            </a:r>
            <a:r>
              <a:rPr lang="ar-KW" sz="2000" dirty="0" smtClean="0">
                <a:solidFill>
                  <a:schemeClr val="tx2"/>
                </a:solidFill>
              </a:rPr>
              <a:t>.</a:t>
            </a:r>
          </a:p>
          <a:p>
            <a:pPr algn="just" rtl="1">
              <a:buFontTx/>
              <a:buChar char="-"/>
            </a:pPr>
            <a:endParaRPr lang="ar-KW" sz="2000" dirty="0">
              <a:solidFill>
                <a:schemeClr val="tx2"/>
              </a:solidFill>
            </a:endParaRPr>
          </a:p>
          <a:p>
            <a:pPr algn="just" rtl="1">
              <a:buFontTx/>
              <a:buChar char="-"/>
            </a:pPr>
            <a:r>
              <a:rPr lang="ar-KW" sz="2000" dirty="0" smtClean="0">
                <a:solidFill>
                  <a:schemeClr val="tx2"/>
                </a:solidFill>
                <a:hlinkClick r:id="rId2"/>
              </a:rPr>
              <a:t>رابط </a:t>
            </a:r>
            <a:r>
              <a:rPr lang="ar-KW" sz="2000" dirty="0" smtClean="0">
                <a:solidFill>
                  <a:schemeClr val="tx2"/>
                </a:solidFill>
              </a:rPr>
              <a:t>لعرض النموذج.</a:t>
            </a:r>
          </a:p>
          <a:p>
            <a:pPr algn="just" rtl="1">
              <a:buFontTx/>
              <a:buChar char="-"/>
            </a:pPr>
            <a:endParaRPr lang="ar-KW" sz="2600" dirty="0">
              <a:solidFill>
                <a:schemeClr val="tx2"/>
              </a:solidFill>
            </a:endParaRPr>
          </a:p>
          <a:p>
            <a:pPr algn="just" rtl="1">
              <a:buFontTx/>
              <a:buChar char="-"/>
            </a:pPr>
            <a:endParaRPr lang="ar-KW" sz="2600" dirty="0" smtClean="0">
              <a:solidFill>
                <a:schemeClr val="tx2"/>
              </a:solidFill>
            </a:endParaRPr>
          </a:p>
          <a:p>
            <a:pPr algn="r" rtl="1">
              <a:buFontTx/>
              <a:buChar char="-"/>
            </a:pPr>
            <a:endParaRPr lang="ar-KW" sz="2600" dirty="0">
              <a:solidFill>
                <a:schemeClr val="tx2"/>
              </a:solidFill>
            </a:endParaRPr>
          </a:p>
          <a:p>
            <a:pPr algn="r" rtl="1">
              <a:buFontTx/>
              <a:buChar char="-"/>
            </a:pPr>
            <a:endParaRPr lang="ar-KW" sz="2600" dirty="0">
              <a:solidFill>
                <a:schemeClr val="tx2"/>
              </a:solidFill>
            </a:endParaRPr>
          </a:p>
          <a:p>
            <a:pPr marL="0" indent="0" algn="r" rtl="1">
              <a:buNone/>
            </a:pPr>
            <a:endParaRPr lang="ar-KW" sz="2600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Arial"/>
              </a:rPr>
              <a:t>5. نموذج طلب الترخيص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73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KW" dirty="0" smtClean="0">
                <a:solidFill>
                  <a:schemeClr val="tx2"/>
                </a:solidFill>
              </a:rPr>
              <a:t>التواصل والاستفسار بشأن النموذج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ar-KW" dirty="0" smtClean="0">
                <a:solidFill>
                  <a:schemeClr val="tx2"/>
                </a:solidFill>
              </a:rPr>
              <a:t> البريد الإلكتروني التالي:</a:t>
            </a:r>
            <a:endParaRPr lang="ar-KW" dirty="0">
              <a:solidFill>
                <a:schemeClr val="tx2"/>
              </a:solidFill>
            </a:endParaRPr>
          </a:p>
          <a:p>
            <a:pPr marL="0" indent="0" algn="r" rtl="1">
              <a:buNone/>
            </a:pPr>
            <a:r>
              <a:rPr lang="en-US" dirty="0" smtClean="0">
                <a:solidFill>
                  <a:schemeClr val="tx2"/>
                </a:solidFill>
              </a:rPr>
              <a:t>lrd@cma.gov.kw</a:t>
            </a:r>
            <a:endParaRPr lang="ar-KW" dirty="0" smtClean="0">
              <a:solidFill>
                <a:schemeClr val="tx2"/>
              </a:solidFill>
            </a:endParaRPr>
          </a:p>
          <a:p>
            <a:pPr algn="r" rtl="1"/>
            <a:endParaRPr lang="ar-KW" dirty="0">
              <a:solidFill>
                <a:schemeClr val="tx2"/>
              </a:solidFill>
            </a:endParaRPr>
          </a:p>
          <a:p>
            <a:pPr marL="0" indent="0" algn="r" rtl="1">
              <a:buNone/>
            </a:pPr>
            <a:r>
              <a:rPr lang="ar-KW" dirty="0" smtClean="0">
                <a:solidFill>
                  <a:schemeClr val="tx2"/>
                </a:solidFill>
              </a:rPr>
              <a:t>التواصل بشأن الاقتراحات على النموذج وعملية تقديم الطلب:</a:t>
            </a:r>
          </a:p>
          <a:p>
            <a:pPr marL="0" indent="0" algn="r" rtl="1">
              <a:buNone/>
            </a:pPr>
            <a:r>
              <a:rPr lang="en-US" dirty="0" smtClean="0">
                <a:solidFill>
                  <a:schemeClr val="tx2"/>
                </a:solidFill>
              </a:rPr>
              <a:t>aalfailakawi@cma.gov.kw</a:t>
            </a:r>
            <a:endParaRPr lang="ar-KW" dirty="0" smtClean="0">
              <a:solidFill>
                <a:schemeClr val="tx2"/>
              </a:solidFill>
            </a:endParaRPr>
          </a:p>
          <a:p>
            <a:pPr marL="0" indent="0" algn="r" rtl="1">
              <a:buNone/>
            </a:pPr>
            <a:endParaRPr lang="ar-KW" dirty="0"/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Arial"/>
              </a:rPr>
              <a:t>6. التواصل والاستفسار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79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064" y="2463032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6600" b="1" dirty="0" smtClean="0">
                <a:solidFill>
                  <a:srgbClr val="8C8A26"/>
                </a:solidFill>
                <a:cs typeface="+mn-cs"/>
              </a:rPr>
              <a:t>شــكــراً</a:t>
            </a:r>
            <a:endParaRPr lang="en-GB" sz="6600" dirty="0"/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2" y="0"/>
            <a:ext cx="2222937" cy="6858000"/>
          </a:xfrm>
          <a:prstGeom prst="rect">
            <a:avLst/>
          </a:prstGeom>
          <a:ln w="28575">
            <a:noFill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38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5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</a:rPr>
              <a:t>مقدمــــــــة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</p:spPr>
        <p:txBody>
          <a:bodyPr anchor="ctr">
            <a:normAutofit/>
          </a:bodyPr>
          <a:lstStyle/>
          <a:p>
            <a:pPr marL="0" lvl="0" indent="0" algn="ct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تهدف الورشة إلى توضيح إجراءات الحصول على ترخيص لمزاولة أي</a:t>
            </a:r>
            <a:r>
              <a:rPr lang="en-US" sz="28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من أنشطة الأوراق المالية المنصوص عليها في المادة 124 من اللائحة التنفيذية للقانون رقم 7 لسنة 2010. </a:t>
            </a:r>
          </a:p>
          <a:p>
            <a:pPr marL="0" lv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800" dirty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41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5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u="sng" dirty="0" smtClean="0">
                <a:solidFill>
                  <a:srgbClr val="FF0000"/>
                </a:solidFill>
                <a:latin typeface="Sakkal Majalla" pitchFamily="2" charset="-78"/>
              </a:rPr>
              <a:t>محتوى</a:t>
            </a:r>
            <a:r>
              <a:rPr lang="ar-KW" sz="3200" b="1" dirty="0" smtClean="0">
                <a:solidFill>
                  <a:srgbClr val="FF0000"/>
                </a:solidFill>
                <a:latin typeface="Sakkal Majalla" pitchFamily="2" charset="-78"/>
              </a:rPr>
              <a:t> </a:t>
            </a:r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الورشة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1200" dirty="0">
              <a:solidFill>
                <a:schemeClr val="tx2"/>
              </a:solidFill>
              <a:latin typeface="Calibri" pitchFamily="34" charset="0"/>
              <a:cs typeface="Times New Roman"/>
            </a:endParaRP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نطاق التطبيق وأنشطة الأوراق المالية.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مقدم الطلب. </a:t>
            </a:r>
            <a:endParaRPr lang="ar-KW" sz="2800" dirty="0">
              <a:solidFill>
                <a:schemeClr val="tx2"/>
              </a:solidFill>
              <a:latin typeface="Calibri" pitchFamily="34" charset="0"/>
            </a:endParaRP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مراحل تقديم الطلب.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الدراسة والبت في طلب الترخيص.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عرض نموذج طلب ترخيص أنشطة الأوراق المالية.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التواصل والاستفسار.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endParaRPr lang="ar-KW" sz="2800" dirty="0" smtClean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8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5" y="274638"/>
            <a:ext cx="5876925" cy="1143000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2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1. نطاق التطبيق</a:t>
            </a:r>
            <a:endParaRPr lang="en-US" sz="32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</p:spPr>
        <p:txBody>
          <a:bodyPr>
            <a:normAutofit/>
          </a:bodyPr>
          <a:lstStyle/>
          <a:p>
            <a:pPr marL="0" lv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يتوجب الحصول على ترخيص من هيئة أسواق المال لكل من يرغب بـ:</a:t>
            </a:r>
          </a:p>
          <a:p>
            <a:pPr lvl="0" algn="just" rtl="1" fontAlgn="base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ممارسة أنشطة الأوراق المالية داخل دولة الكويت.</a:t>
            </a:r>
          </a:p>
          <a:p>
            <a:pPr lvl="0" algn="just" rtl="1" fontAlgn="base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ممارسة أنشطة الأوراق المالية خارج دولة الكويت مع عميل في دولة الكويت أو لحسابه.</a:t>
            </a:r>
          </a:p>
          <a:p>
            <a:pPr marL="0" lv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800" dirty="0">
              <a:solidFill>
                <a:schemeClr val="tx2"/>
              </a:solidFill>
              <a:latin typeface="Calibri" pitchFamily="34" charset="0"/>
            </a:endParaRPr>
          </a:p>
          <a:p>
            <a:pPr marL="0" lv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وعليه تخضع للقانون واللائحة الأنشطة التي يمارسها الشخص المرخص له في الحالات المذكورة أعلاه. ويشترط أن يكون مقر إدارته الرئيس في دولة الكويت، أو يكون له مقر إدارة فيها.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24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5" y="274638"/>
            <a:ext cx="5876925" cy="1143000"/>
          </a:xfrm>
        </p:spPr>
        <p:txBody>
          <a:bodyPr>
            <a:normAutofit fontScale="90000"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ar-KW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أنشطة الأوراق </a:t>
            </a:r>
            <a:r>
              <a:rPr lang="ar-KW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المالية المرخصة</a:t>
            </a:r>
            <a:r>
              <a:rPr lang="ar-KW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ar-KW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>
            <a:normAutofit fontScale="85000" lnSpcReduction="20000"/>
          </a:bodyPr>
          <a:lstStyle/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marL="0" lvl="0" indent="0" algn="r" rtl="1" fontAlgn="base">
              <a:spcAft>
                <a:spcPct val="0"/>
              </a:spcAft>
              <a:buNone/>
            </a:pPr>
            <a:r>
              <a:rPr lang="ar-KW" sz="2400" dirty="0" smtClean="0">
                <a:solidFill>
                  <a:schemeClr val="tx2"/>
                </a:solidFill>
              </a:rPr>
              <a:t>تعتبر كافة الأنشطة المنصوص عليها في المادة (124) من اللائحة التنفيذية أنشطة يتوجب على الشخص الراغب مزاولتها، التقدم بطلب ترخيصها من قبل الهيئة:</a:t>
            </a:r>
          </a:p>
          <a:p>
            <a:pPr marL="0" lvl="0" indent="0" algn="r" rtl="1" fontAlgn="base">
              <a:spcAft>
                <a:spcPct val="0"/>
              </a:spcAft>
              <a:buNone/>
            </a:pPr>
            <a:endParaRPr lang="ar-KW" sz="2400" dirty="0" smtClean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 smtClean="0">
                <a:solidFill>
                  <a:schemeClr val="tx2"/>
                </a:solidFill>
              </a:rPr>
              <a:t>الوساطة </a:t>
            </a:r>
            <a:r>
              <a:rPr lang="ar-KW" sz="1900" dirty="0">
                <a:solidFill>
                  <a:schemeClr val="tx2"/>
                </a:solidFill>
              </a:rPr>
              <a:t>في </a:t>
            </a:r>
            <a:r>
              <a:rPr lang="ar-KW" sz="1900" dirty="0" smtClean="0">
                <a:solidFill>
                  <a:schemeClr val="tx2"/>
                </a:solidFill>
              </a:rPr>
              <a:t>شراء الأوراق المالية </a:t>
            </a:r>
            <a:r>
              <a:rPr lang="ar-KW" sz="1900" dirty="0">
                <a:solidFill>
                  <a:schemeClr val="tx2"/>
                </a:solidFill>
              </a:rPr>
              <a:t>وبيعها لحساب الغير مقابل </a:t>
            </a:r>
            <a:r>
              <a:rPr lang="ar-KW" sz="1900" dirty="0" smtClean="0">
                <a:solidFill>
                  <a:schemeClr val="tx2"/>
                </a:solidFill>
              </a:rPr>
              <a:t>عمولة. (وسيط مالي مسجل في بورصة الأوراق المالية / وسيط مالي غير مسجل في بورصة الأوراق المالية)</a:t>
            </a: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 smtClean="0">
                <a:solidFill>
                  <a:schemeClr val="tx2"/>
                </a:solidFill>
              </a:rPr>
              <a:t> شراء وبيع </a:t>
            </a:r>
            <a:r>
              <a:rPr lang="ar-KW" sz="1900" dirty="0">
                <a:solidFill>
                  <a:schemeClr val="tx2"/>
                </a:solidFill>
              </a:rPr>
              <a:t>شخص </a:t>
            </a:r>
            <a:r>
              <a:rPr lang="ar-KW" sz="1900" dirty="0" smtClean="0">
                <a:solidFill>
                  <a:schemeClr val="tx2"/>
                </a:solidFill>
              </a:rPr>
              <a:t>للأوراق المالية </a:t>
            </a:r>
            <a:r>
              <a:rPr lang="ar-KW" sz="1900" dirty="0">
                <a:solidFill>
                  <a:schemeClr val="tx2"/>
                </a:solidFill>
              </a:rPr>
              <a:t>لحسابه </a:t>
            </a:r>
            <a:r>
              <a:rPr lang="ar-KW" sz="1900" dirty="0" smtClean="0">
                <a:solidFill>
                  <a:schemeClr val="tx2"/>
                </a:solidFill>
              </a:rPr>
              <a:t>الخاص.*</a:t>
            </a: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 smtClean="0">
                <a:solidFill>
                  <a:schemeClr val="tx2"/>
                </a:solidFill>
              </a:rPr>
              <a:t>تقديم الاستشارات الاستثمارية </a:t>
            </a:r>
            <a:r>
              <a:rPr lang="ar-KW" sz="1900" dirty="0">
                <a:solidFill>
                  <a:schemeClr val="tx2"/>
                </a:solidFill>
              </a:rPr>
              <a:t>المتعلقة </a:t>
            </a:r>
            <a:r>
              <a:rPr lang="ar-KW" sz="1900" dirty="0" smtClean="0">
                <a:solidFill>
                  <a:schemeClr val="tx2"/>
                </a:solidFill>
              </a:rPr>
              <a:t>بالأوراق المالية </a:t>
            </a:r>
            <a:r>
              <a:rPr lang="ar-KW" sz="1900" dirty="0">
                <a:solidFill>
                  <a:schemeClr val="tx2"/>
                </a:solidFill>
              </a:rPr>
              <a:t>مقابل </a:t>
            </a:r>
            <a:r>
              <a:rPr lang="ar-KW" sz="1900" dirty="0" smtClean="0">
                <a:solidFill>
                  <a:schemeClr val="tx2"/>
                </a:solidFill>
              </a:rPr>
              <a:t>عمولة. (مستشار استثمار)</a:t>
            </a: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>
                <a:solidFill>
                  <a:schemeClr val="tx2"/>
                </a:solidFill>
              </a:rPr>
              <a:t>إ</a:t>
            </a:r>
            <a:r>
              <a:rPr lang="ar-KW" sz="1900" dirty="0" smtClean="0">
                <a:solidFill>
                  <a:schemeClr val="tx2"/>
                </a:solidFill>
              </a:rPr>
              <a:t>دارة </a:t>
            </a:r>
            <a:r>
              <a:rPr lang="ar-KW" sz="1900" dirty="0">
                <a:solidFill>
                  <a:schemeClr val="tx2"/>
                </a:solidFill>
              </a:rPr>
              <a:t>المحافظ </a:t>
            </a:r>
            <a:r>
              <a:rPr lang="ar-KW" sz="1900" dirty="0" smtClean="0">
                <a:solidFill>
                  <a:schemeClr val="tx2"/>
                </a:solidFill>
              </a:rPr>
              <a:t>الاستثمارية. (مدير محفظة استثمار)</a:t>
            </a: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 smtClean="0">
                <a:solidFill>
                  <a:schemeClr val="tx2"/>
                </a:solidFill>
              </a:rPr>
              <a:t>تأسيس وإدارة </a:t>
            </a:r>
            <a:r>
              <a:rPr lang="ar-KW" sz="1900" dirty="0">
                <a:solidFill>
                  <a:schemeClr val="tx2"/>
                </a:solidFill>
              </a:rPr>
              <a:t>أنظمة استثمار </a:t>
            </a:r>
            <a:r>
              <a:rPr lang="ar-KW" sz="1900" dirty="0" smtClean="0">
                <a:solidFill>
                  <a:schemeClr val="tx2"/>
                </a:solidFill>
              </a:rPr>
              <a:t>جماعي. (مدير نظام استثمار جماعي)</a:t>
            </a: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 smtClean="0">
                <a:solidFill>
                  <a:schemeClr val="tx2"/>
                </a:solidFill>
              </a:rPr>
              <a:t>حفظ </a:t>
            </a:r>
            <a:r>
              <a:rPr lang="ar-KW" sz="1900" dirty="0">
                <a:solidFill>
                  <a:schemeClr val="tx2"/>
                </a:solidFill>
              </a:rPr>
              <a:t>الأصول المكونة لأنظمة الاستثمار </a:t>
            </a:r>
            <a:r>
              <a:rPr lang="ar-KW" sz="1900" dirty="0" smtClean="0">
                <a:solidFill>
                  <a:schemeClr val="tx2"/>
                </a:solidFill>
              </a:rPr>
              <a:t>الجماعي. (أمين حفظ)</a:t>
            </a: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 smtClean="0">
                <a:solidFill>
                  <a:schemeClr val="tx2"/>
                </a:solidFill>
              </a:rPr>
              <a:t>مراقب استثمار.</a:t>
            </a: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 smtClean="0">
                <a:solidFill>
                  <a:schemeClr val="tx2"/>
                </a:solidFill>
              </a:rPr>
              <a:t>عرض </a:t>
            </a:r>
            <a:r>
              <a:rPr lang="ar-KW" sz="1900" dirty="0">
                <a:solidFill>
                  <a:schemeClr val="tx2"/>
                </a:solidFill>
              </a:rPr>
              <a:t>أو </a:t>
            </a:r>
            <a:r>
              <a:rPr lang="ar-KW" sz="1900" dirty="0" smtClean="0">
                <a:solidFill>
                  <a:schemeClr val="tx2"/>
                </a:solidFill>
              </a:rPr>
              <a:t>بيع أوراق مالية </a:t>
            </a:r>
            <a:r>
              <a:rPr lang="ar-KW" sz="1900" dirty="0">
                <a:solidFill>
                  <a:schemeClr val="tx2"/>
                </a:solidFill>
              </a:rPr>
              <a:t>لصالح مُصدرها أو حليفه أو الحصول على </a:t>
            </a:r>
            <a:r>
              <a:rPr lang="ar-KW" sz="1900" dirty="0" smtClean="0">
                <a:solidFill>
                  <a:schemeClr val="tx2"/>
                </a:solidFill>
              </a:rPr>
              <a:t>أوراق مالية </a:t>
            </a:r>
            <a:r>
              <a:rPr lang="ar-KW" sz="1900" dirty="0">
                <a:solidFill>
                  <a:schemeClr val="tx2"/>
                </a:solidFill>
              </a:rPr>
              <a:t>من المُصدر </a:t>
            </a:r>
            <a:r>
              <a:rPr lang="ar-KW" sz="1900" dirty="0" smtClean="0">
                <a:solidFill>
                  <a:schemeClr val="tx2"/>
                </a:solidFill>
              </a:rPr>
              <a:t>أو  </a:t>
            </a:r>
            <a:r>
              <a:rPr lang="ar-KW" sz="1900" dirty="0">
                <a:solidFill>
                  <a:schemeClr val="tx2"/>
                </a:solidFill>
              </a:rPr>
              <a:t>حليفه بغرض إعادة التسويق</a:t>
            </a:r>
            <a:r>
              <a:rPr lang="ar-KW" sz="1900" dirty="0" smtClean="0">
                <a:solidFill>
                  <a:schemeClr val="tx2"/>
                </a:solidFill>
              </a:rPr>
              <a:t>. (إدارة إصدار)</a:t>
            </a: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 smtClean="0">
                <a:solidFill>
                  <a:schemeClr val="tx2"/>
                </a:solidFill>
              </a:rPr>
              <a:t>وكالة </a:t>
            </a:r>
            <a:r>
              <a:rPr lang="ar-KW" sz="1900" dirty="0">
                <a:solidFill>
                  <a:schemeClr val="tx2"/>
                </a:solidFill>
              </a:rPr>
              <a:t>تصنيف ائتماني</a:t>
            </a:r>
            <a:r>
              <a:rPr lang="ar-KW" sz="1900" dirty="0" smtClean="0">
                <a:solidFill>
                  <a:schemeClr val="tx2"/>
                </a:solidFill>
              </a:rPr>
              <a:t>.</a:t>
            </a:r>
          </a:p>
          <a:p>
            <a:pPr lvl="0" algn="just" rtl="1" fontAlgn="base">
              <a:spcAft>
                <a:spcPct val="0"/>
              </a:spcAft>
              <a:buFontTx/>
              <a:buChar char="-"/>
            </a:pPr>
            <a:r>
              <a:rPr lang="ar-KW" sz="1900" dirty="0" smtClean="0">
                <a:solidFill>
                  <a:schemeClr val="tx2"/>
                </a:solidFill>
              </a:rPr>
              <a:t> </a:t>
            </a:r>
            <a:r>
              <a:rPr lang="ar-KW" sz="1900" dirty="0">
                <a:solidFill>
                  <a:schemeClr val="tx2"/>
                </a:solidFill>
              </a:rPr>
              <a:t>أي أنشطة أخرى تقرر الهيئة إعتبارها أنشطة </a:t>
            </a:r>
            <a:r>
              <a:rPr lang="ar-KW" sz="1900" dirty="0" smtClean="0">
                <a:solidFill>
                  <a:schemeClr val="tx2"/>
                </a:solidFill>
              </a:rPr>
              <a:t>أوراق مالية</a:t>
            </a:r>
            <a:r>
              <a:rPr lang="ar-KW" sz="1900" dirty="0">
                <a:solidFill>
                  <a:schemeClr val="tx2"/>
                </a:solidFill>
              </a:rPr>
              <a:t>.</a:t>
            </a:r>
            <a:endParaRPr lang="en-US" sz="1900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5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777952" y="5903694"/>
            <a:ext cx="5114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100" dirty="0" smtClean="0">
                <a:solidFill>
                  <a:schemeClr val="tx2">
                    <a:lumMod val="75000"/>
                  </a:schemeClr>
                </a:solidFill>
              </a:rPr>
              <a:t>* يستثنى من لزوم الترخيص إذا لم يقدم نفسه على أنه يمارس أعمال الأوراق المالية و لم يكن صانع سوق. </a:t>
            </a:r>
            <a:endParaRPr lang="en-US" sz="11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40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buFontTx/>
              <a:buChar char="-"/>
            </a:pPr>
            <a:r>
              <a:rPr lang="ar-KW" dirty="0" smtClean="0">
                <a:solidFill>
                  <a:schemeClr val="tx2"/>
                </a:solidFill>
              </a:rPr>
              <a:t>مقدم الطلب هو الشخص الذي يقدم للهيئة طلب الحصول على ترخيص لممارسة أي من أنشطة الأوراق المالية. </a:t>
            </a:r>
          </a:p>
          <a:p>
            <a:pPr marL="0" indent="0" algn="just" rtl="1">
              <a:buNone/>
            </a:pPr>
            <a:endParaRPr lang="ar-KW" dirty="0" smtClean="0">
              <a:solidFill>
                <a:schemeClr val="tx2"/>
              </a:solidFill>
            </a:endParaRPr>
          </a:p>
          <a:p>
            <a:pPr algn="just" rtl="1">
              <a:buFontTx/>
              <a:buChar char="-"/>
            </a:pPr>
            <a:r>
              <a:rPr lang="ar-KW" dirty="0" smtClean="0">
                <a:solidFill>
                  <a:schemeClr val="tx2"/>
                </a:solidFill>
              </a:rPr>
              <a:t>يجوز تقديم الطلب ممن يعتزمون تأسيس شخص اعتباري لهذا الغرض.</a:t>
            </a:r>
          </a:p>
          <a:p>
            <a:pPr algn="just" rtl="1">
              <a:buFontTx/>
              <a:buChar char="-"/>
            </a:pPr>
            <a:endParaRPr lang="ar-KW" dirty="0">
              <a:solidFill>
                <a:schemeClr val="tx2"/>
              </a:solidFill>
            </a:endParaRPr>
          </a:p>
          <a:p>
            <a:pPr algn="just" rtl="1">
              <a:buFontTx/>
              <a:buChar char="-"/>
            </a:pPr>
            <a:r>
              <a:rPr lang="ar-KW" dirty="0" smtClean="0">
                <a:solidFill>
                  <a:schemeClr val="tx2"/>
                </a:solidFill>
              </a:rPr>
              <a:t>يخضع مقدم الطلب للقانون واللائحة إبتداءً من تاريخ تقديم طلبه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ar-KW" dirty="0" smtClean="0">
                <a:solidFill>
                  <a:schemeClr val="tx2"/>
                </a:solidFill>
              </a:rPr>
              <a:t> (في حال كان الطلب مكتملاً).</a:t>
            </a:r>
          </a:p>
          <a:p>
            <a:pPr algn="just" rtl="1">
              <a:buFontTx/>
              <a:buChar char="-"/>
            </a:pPr>
            <a:endParaRPr lang="ar-KW" dirty="0" smtClean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2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2. مقدم </a:t>
            </a:r>
            <a:r>
              <a:rPr lang="ar-KW" sz="32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الطلب</a:t>
            </a:r>
            <a:endParaRPr lang="en-US" sz="32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17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endParaRPr lang="ar-KW" dirty="0" smtClean="0"/>
          </a:p>
          <a:p>
            <a:pPr marL="0" indent="0" algn="r" rtl="1">
              <a:buNone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تنحصر الحالات التي يكون عليها مقدم الطلب إلى ثلاث حالات وفقاً </a:t>
            </a:r>
            <a:r>
              <a:rPr lang="ar-KW" sz="2800" u="sng" dirty="0" smtClean="0">
                <a:solidFill>
                  <a:srgbClr val="FF0000"/>
                </a:solidFill>
                <a:latin typeface="Calibri" pitchFamily="34" charset="0"/>
              </a:rPr>
              <a:t>لأنشطة </a:t>
            </a:r>
            <a:r>
              <a:rPr lang="ar-KW" sz="2800" u="sng" dirty="0" smtClean="0">
                <a:solidFill>
                  <a:srgbClr val="FF0000"/>
                </a:solidFill>
                <a:latin typeface="Calibri" pitchFamily="34" charset="0"/>
              </a:rPr>
              <a:t>الأوراق المالية المراد ممارستها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:</a:t>
            </a:r>
            <a:endParaRPr lang="ar-KW" sz="2800" dirty="0">
              <a:solidFill>
                <a:schemeClr val="tx2"/>
              </a:solidFill>
              <a:latin typeface="Calibri" pitchFamily="34" charset="0"/>
            </a:endParaRPr>
          </a:p>
          <a:p>
            <a:pPr algn="r" rtl="1">
              <a:buFontTx/>
              <a:buChar char="-"/>
            </a:pPr>
            <a:r>
              <a:rPr lang="ar-KW" sz="2800" dirty="0" smtClean="0">
                <a:latin typeface="Calibri" pitchFamily="34" charset="0"/>
              </a:rPr>
              <a:t>الحالة الأولى: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شركة قيد التأسيس. (يكون المؤسس </a:t>
            </a:r>
            <a:r>
              <a:rPr lang="ar-KW" sz="2800" u="sng" dirty="0" smtClean="0">
                <a:solidFill>
                  <a:srgbClr val="FF0000"/>
                </a:solidFill>
                <a:latin typeface="Calibri" pitchFamily="34" charset="0"/>
              </a:rPr>
              <a:t>شخصاً </a:t>
            </a:r>
            <a:r>
              <a:rPr lang="ar-KW" sz="2800" u="sng" dirty="0" smtClean="0">
                <a:solidFill>
                  <a:srgbClr val="FF0000"/>
                </a:solidFill>
                <a:latin typeface="Calibri" pitchFamily="34" charset="0"/>
              </a:rPr>
              <a:t>طبيعياًّ أو اعتبارياًّ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) </a:t>
            </a:r>
          </a:p>
          <a:p>
            <a:pPr algn="r" rtl="1">
              <a:buFontTx/>
              <a:buChar char="-"/>
            </a:pPr>
            <a:r>
              <a:rPr lang="ar-KW" sz="2800" dirty="0" smtClean="0">
                <a:latin typeface="Calibri" pitchFamily="34" charset="0"/>
              </a:rPr>
              <a:t>الحالة الثانية: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شركة قائمة يتطلب ترخيصها تعديل أغراض الشركة. </a:t>
            </a:r>
          </a:p>
          <a:p>
            <a:pPr algn="r" rtl="1">
              <a:buFontTx/>
              <a:buChar char="-"/>
            </a:pPr>
            <a:r>
              <a:rPr lang="ar-KW" sz="2800" dirty="0" smtClean="0">
                <a:latin typeface="Calibri" pitchFamily="34" charset="0"/>
              </a:rPr>
              <a:t>الحالة الثالثة: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</a:rPr>
              <a:t>شركة قائمة لا يتطلب ترخيصها تعديل أغراض الشركة.</a:t>
            </a:r>
            <a:endParaRPr lang="ar-KW" dirty="0">
              <a:solidFill>
                <a:schemeClr val="tx2"/>
              </a:solidFill>
            </a:endParaRPr>
          </a:p>
          <a:p>
            <a:pPr algn="r" rtl="1"/>
            <a:endParaRPr lang="ar-KW" dirty="0" smtClean="0"/>
          </a:p>
          <a:p>
            <a:pPr algn="r" rtl="1"/>
            <a:endParaRPr lang="ar-KW" dirty="0"/>
          </a:p>
          <a:p>
            <a:pPr algn="r" rtl="1"/>
            <a:endParaRPr lang="ar-KW" dirty="0" smtClean="0"/>
          </a:p>
          <a:p>
            <a:pPr algn="r" rtl="1"/>
            <a:endParaRPr lang="ar-KW" dirty="0"/>
          </a:p>
          <a:p>
            <a:pPr algn="r" rtl="1"/>
            <a:endParaRPr lang="ar-KW" dirty="0" smtClean="0"/>
          </a:p>
          <a:p>
            <a:pPr marL="0" indent="0" algn="r" rtl="1">
              <a:buNone/>
            </a:pPr>
            <a:endParaRPr lang="ar-KW" dirty="0"/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حالات مقدم الطلب </a:t>
            </a:r>
            <a:r>
              <a:rPr lang="ar-KW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KW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19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v"/>
            </a:pPr>
            <a:endParaRPr lang="ar-KW" dirty="0" smtClean="0"/>
          </a:p>
          <a:p>
            <a:pPr marL="0" indent="0" algn="r" rtl="1">
              <a:buNone/>
            </a:pPr>
            <a:endParaRPr lang="ar-KW" dirty="0"/>
          </a:p>
          <a:p>
            <a:pPr algn="r" rtl="1"/>
            <a:endParaRPr lang="ar-KW" dirty="0" smtClean="0"/>
          </a:p>
          <a:p>
            <a:pPr algn="r" rtl="1"/>
            <a:endParaRPr lang="ar-KW" dirty="0"/>
          </a:p>
          <a:p>
            <a:pPr algn="r" rtl="1"/>
            <a:endParaRPr lang="ar-KW" dirty="0" smtClean="0"/>
          </a:p>
          <a:p>
            <a:pPr algn="r" rtl="1"/>
            <a:endParaRPr lang="ar-KW" dirty="0"/>
          </a:p>
          <a:p>
            <a:pPr algn="r" rtl="1"/>
            <a:endParaRPr lang="ar-KW" dirty="0" smtClean="0"/>
          </a:p>
          <a:p>
            <a:pPr marL="0" indent="0" algn="r" rtl="1">
              <a:buNone/>
            </a:pPr>
            <a:endParaRPr lang="ar-KW" dirty="0"/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381001"/>
            <a:ext cx="3170956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Arial"/>
              </a:rPr>
              <a:t>3. مراحل تقديم الطلب</a:t>
            </a:r>
            <a:r>
              <a:rPr lang="ar-KW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KW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8</a:t>
            </a:fld>
            <a:endParaRPr lang="en-GB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721840"/>
              </p:ext>
            </p:extLst>
          </p:nvPr>
        </p:nvGraphicFramePr>
        <p:xfrm>
          <a:off x="533400" y="1772815"/>
          <a:ext cx="8001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0"/>
              </a:tblGrid>
              <a:tr h="264264">
                <a:tc>
                  <a:txBody>
                    <a:bodyPr/>
                    <a:lstStyle/>
                    <a:p>
                      <a:pPr algn="ctr" rtl="1"/>
                      <a:r>
                        <a:rPr lang="ar-KW" sz="2400" dirty="0" smtClean="0"/>
                        <a:t>الحالة الأولى: شركة</a:t>
                      </a:r>
                      <a:r>
                        <a:rPr lang="ar-KW" sz="2400" baseline="0" dirty="0" smtClean="0"/>
                        <a:t> قيد التأسيس</a:t>
                      </a:r>
                      <a:endParaRPr lang="en-US" sz="2400" dirty="0"/>
                    </a:p>
                  </a:txBody>
                  <a:tcPr/>
                </a:tc>
              </a:tr>
              <a:tr h="1772084">
                <a:tc>
                  <a:txBody>
                    <a:bodyPr/>
                    <a:lstStyle/>
                    <a:p>
                      <a:pPr algn="r" rtl="1"/>
                      <a:r>
                        <a:rPr lang="ar-KW" sz="2400" b="1" dirty="0" smtClean="0"/>
                        <a:t>1-</a:t>
                      </a:r>
                      <a:r>
                        <a:rPr lang="ar-KW" sz="2400" b="1" baseline="0" dirty="0" smtClean="0"/>
                        <a:t> تقديم النموذج بكامل مرفقاته بهدف الحصول على موافقة مبدئية من الهيئة لمزاولة الأنشطة المطلوبة.</a:t>
                      </a:r>
                    </a:p>
                    <a:p>
                      <a:pPr algn="r" rtl="1"/>
                      <a:endParaRPr lang="ar-KW" sz="2400" b="1" baseline="0" dirty="0" smtClean="0"/>
                    </a:p>
                    <a:p>
                      <a:pPr algn="r" rtl="1"/>
                      <a:r>
                        <a:rPr lang="ar-KW" sz="2400" b="1" baseline="0" dirty="0" smtClean="0"/>
                        <a:t>2-استكمال إجراءات تأسيس الشركة وتشكيل مجلس الإدارة بهدف الحصول على ترخيص من الهيئة للأنشطة المطلوبة.</a:t>
                      </a:r>
                    </a:p>
                    <a:p>
                      <a:pPr algn="r" rtl="1"/>
                      <a:endParaRPr lang="ar-KW" sz="2400" b="1" baseline="0" dirty="0" smtClean="0"/>
                    </a:p>
                    <a:p>
                      <a:pPr algn="r" rtl="1"/>
                      <a:r>
                        <a:rPr lang="ar-KW" sz="2400" b="1" baseline="0" dirty="0" smtClean="0"/>
                        <a:t>3- استكمال عناصر مزاولة النشاط مثل شغل وتسجيل الوظائف واجبة التسجيل ومقر عمل الشركة بهدف الحصول على خطاب بدء ممارسة النشاط من الهيئة.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24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5E6D2-3443-4F79-998E-FFAB97C60C5F}" type="slidenum">
              <a:rPr lang="en-US" smtClean="0"/>
              <a:t>9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381000" y="2971800"/>
            <a:ext cx="8001000" cy="4916"/>
          </a:xfrm>
          <a:prstGeom prst="line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848600" y="32766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600" b="1" dirty="0" smtClean="0">
                <a:solidFill>
                  <a:schemeClr val="tx2"/>
                </a:solidFill>
              </a:rPr>
              <a:t>تقديم الطلب</a:t>
            </a:r>
            <a:endParaRPr lang="en-US" sz="1600" b="1" dirty="0">
              <a:solidFill>
                <a:schemeClr val="tx2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8229600" y="2971800"/>
            <a:ext cx="0" cy="304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07024" y="1620853"/>
            <a:ext cx="0" cy="13460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eft Brace 14"/>
          <p:cNvSpPr/>
          <p:nvPr/>
        </p:nvSpPr>
        <p:spPr>
          <a:xfrm rot="5400000">
            <a:off x="6003977" y="2301823"/>
            <a:ext cx="457200" cy="730353"/>
          </a:xfrm>
          <a:prstGeom prst="lef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597755" y="2128684"/>
            <a:ext cx="22735" cy="84311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226892" y="1620853"/>
            <a:ext cx="7871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900" dirty="0" smtClean="0"/>
              <a:t>استكمال متطلبات الموافقة المبدئية</a:t>
            </a:r>
            <a:endParaRPr lang="en-US" sz="900" dirty="0"/>
          </a:p>
        </p:txBody>
      </p:sp>
      <p:sp>
        <p:nvSpPr>
          <p:cNvPr id="22" name="TextBox 21"/>
          <p:cNvSpPr txBox="1"/>
          <p:nvPr/>
        </p:nvSpPr>
        <p:spPr>
          <a:xfrm>
            <a:off x="6032705" y="2128684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200" dirty="0" smtClean="0"/>
              <a:t>شهر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4843464" y="116632"/>
            <a:ext cx="196078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sz="1600" b="1" dirty="0" smtClean="0">
                <a:solidFill>
                  <a:schemeClr val="tx2"/>
                </a:solidFill>
              </a:rPr>
              <a:t>إصدار كتاب موافقة مبدئية. يقوم مقدم الطلب بـ:</a:t>
            </a:r>
          </a:p>
          <a:p>
            <a:pPr algn="r" rtl="1"/>
            <a:r>
              <a:rPr lang="ar-KW" sz="1200" b="1" dirty="0" smtClean="0"/>
              <a:t>-استكمال </a:t>
            </a:r>
            <a:r>
              <a:rPr lang="ar-KW" sz="1200" b="1" strike="sngStrike" dirty="0">
                <a:solidFill>
                  <a:srgbClr val="FF0000"/>
                </a:solidFill>
              </a:rPr>
              <a:t>اجراءات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u="sng" dirty="0">
                <a:solidFill>
                  <a:srgbClr val="FF0000"/>
                </a:solidFill>
              </a:rPr>
              <a:t>إجراءات </a:t>
            </a:r>
            <a:r>
              <a:rPr lang="ar-KW" sz="1200" b="1" dirty="0" smtClean="0"/>
              <a:t>تأسيس</a:t>
            </a:r>
            <a:r>
              <a:rPr lang="en-US" sz="1200" b="1" dirty="0" smtClean="0"/>
              <a:t>.</a:t>
            </a:r>
          </a:p>
          <a:p>
            <a:pPr algn="r" rtl="1"/>
            <a:r>
              <a:rPr lang="en-US" sz="1200" b="1" dirty="0" smtClean="0"/>
              <a:t>-</a:t>
            </a:r>
            <a:r>
              <a:rPr lang="ar-KW" sz="1200" b="1" dirty="0" smtClean="0"/>
              <a:t>عقد الجمعية التأسيسية وتشكيل مجلس الإدارة.</a:t>
            </a:r>
          </a:p>
          <a:p>
            <a:pPr algn="r" rtl="1"/>
            <a:endParaRPr 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200400" y="3058645"/>
            <a:ext cx="243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تزويد الهيئة بـ:</a:t>
            </a:r>
          </a:p>
          <a:p>
            <a:pPr lvl="1" algn="just" rtl="1"/>
            <a:r>
              <a:rPr lang="ar-KW" sz="1200" b="1" dirty="0" smtClean="0">
                <a:solidFill>
                  <a:srgbClr val="D45406"/>
                </a:solidFill>
              </a:rPr>
              <a:t>-</a:t>
            </a:r>
            <a:r>
              <a:rPr lang="ar-KW" sz="1200" b="1" dirty="0">
                <a:solidFill>
                  <a:srgbClr val="D45406"/>
                </a:solidFill>
              </a:rPr>
              <a:t>عقد التأسيس </a:t>
            </a:r>
            <a:r>
              <a:rPr lang="ar-KW" sz="1200" b="1" dirty="0" smtClean="0">
                <a:solidFill>
                  <a:srgbClr val="D45406"/>
                </a:solidFill>
              </a:rPr>
              <a:t>والنظام </a:t>
            </a:r>
            <a:r>
              <a:rPr lang="ar-KW" sz="1200" b="1" dirty="0">
                <a:solidFill>
                  <a:srgbClr val="D45406"/>
                </a:solidFill>
              </a:rPr>
              <a:t>الأساسي</a:t>
            </a:r>
          </a:p>
          <a:p>
            <a:pPr lvl="1" algn="just" rtl="1"/>
            <a:r>
              <a:rPr lang="ar-KW" sz="1200" b="1" dirty="0" smtClean="0">
                <a:solidFill>
                  <a:srgbClr val="D45406"/>
                </a:solidFill>
              </a:rPr>
              <a:t>-قرار الوزارة بالموافقة «قرار التأسيس»</a:t>
            </a:r>
          </a:p>
          <a:p>
            <a:pPr lvl="1" algn="just" rtl="1"/>
            <a:r>
              <a:rPr lang="ar-KW" sz="1200" b="1" dirty="0" smtClean="0">
                <a:solidFill>
                  <a:srgbClr val="D45406"/>
                </a:solidFill>
              </a:rPr>
              <a:t>-ترشيحات عضوية مجلس الإدارة  (نموذج كفاءة ونزاهة)</a:t>
            </a:r>
          </a:p>
          <a:p>
            <a:pPr lvl="1" algn="just" rtl="1"/>
            <a:r>
              <a:rPr lang="ar-KW" sz="1200" b="1" dirty="0">
                <a:solidFill>
                  <a:srgbClr val="D45406"/>
                </a:solidFill>
              </a:rPr>
              <a:t>-كتب موافقة الهيئة على الترشيحات</a:t>
            </a:r>
            <a:r>
              <a:rPr lang="ar-KW" sz="1200" b="1" dirty="0" smtClean="0">
                <a:solidFill>
                  <a:srgbClr val="D45406"/>
                </a:solidFill>
              </a:rPr>
              <a:t>.</a:t>
            </a:r>
          </a:p>
          <a:p>
            <a:pPr lvl="1" algn="just" rtl="1"/>
            <a:r>
              <a:rPr lang="ar-KW" sz="1200" b="1" dirty="0">
                <a:solidFill>
                  <a:srgbClr val="D45406"/>
                </a:solidFill>
              </a:rPr>
              <a:t>-شهادة وزارة التجارة </a:t>
            </a:r>
            <a:r>
              <a:rPr lang="ar-KW" sz="1200" b="1" dirty="0" smtClean="0">
                <a:solidFill>
                  <a:srgbClr val="D45406"/>
                </a:solidFill>
              </a:rPr>
              <a:t>بالأعضاء</a:t>
            </a:r>
          </a:p>
          <a:p>
            <a:pPr lvl="1" algn="just" rtl="1"/>
            <a:r>
              <a:rPr lang="ar-KW" sz="1200" b="1" dirty="0" smtClean="0">
                <a:solidFill>
                  <a:srgbClr val="D45406"/>
                </a:solidFill>
              </a:rPr>
              <a:t>-جدول </a:t>
            </a:r>
            <a:r>
              <a:rPr lang="ar-KW" sz="1200" b="1" strike="sngStrike" dirty="0">
                <a:solidFill>
                  <a:srgbClr val="FF0000"/>
                </a:solidFill>
              </a:rPr>
              <a:t>اعمال</a:t>
            </a:r>
            <a:r>
              <a:rPr lang="ar-KW" sz="1200" b="1" dirty="0">
                <a:solidFill>
                  <a:srgbClr val="FF0000"/>
                </a:solidFill>
              </a:rPr>
              <a:t> </a:t>
            </a:r>
            <a:r>
              <a:rPr lang="ar-KW" sz="1200" b="1" u="sng" dirty="0" smtClean="0">
                <a:solidFill>
                  <a:srgbClr val="FF0000"/>
                </a:solidFill>
              </a:rPr>
              <a:t>أعمال</a:t>
            </a:r>
            <a:r>
              <a:rPr lang="ar-KW" sz="1200" b="1" dirty="0" smtClean="0">
                <a:solidFill>
                  <a:srgbClr val="D45406"/>
                </a:solidFill>
              </a:rPr>
              <a:t> الجمعية.</a:t>
            </a:r>
          </a:p>
          <a:p>
            <a:pPr lvl="1" algn="just" rtl="1"/>
            <a:r>
              <a:rPr lang="ar-KW" sz="1200" b="1" dirty="0" smtClean="0">
                <a:solidFill>
                  <a:srgbClr val="D45406"/>
                </a:solidFill>
              </a:rPr>
              <a:t>-محضر اجتماع الجمعية.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10200" y="3154740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تزويد الهيئة بـ:</a:t>
            </a:r>
          </a:p>
          <a:p>
            <a:pPr algn="r" rtl="1"/>
            <a:r>
              <a:rPr lang="ar-KW" sz="1200" b="1" dirty="0" smtClean="0">
                <a:solidFill>
                  <a:srgbClr val="D45406"/>
                </a:solidFill>
              </a:rPr>
              <a:t>-نموذج </a:t>
            </a:r>
            <a:r>
              <a:rPr lang="ar-KW" sz="1200" b="1" dirty="0" smtClean="0">
                <a:solidFill>
                  <a:srgbClr val="D45406"/>
                </a:solidFill>
                <a:hlinkClick r:id="rId2"/>
              </a:rPr>
              <a:t>طلب ترخيص </a:t>
            </a:r>
            <a:r>
              <a:rPr lang="ar-KW" sz="1200" b="1" dirty="0" smtClean="0">
                <a:solidFill>
                  <a:srgbClr val="D45406"/>
                </a:solidFill>
              </a:rPr>
              <a:t>ومرفقاته:</a:t>
            </a:r>
          </a:p>
          <a:p>
            <a:pPr lvl="1" algn="r" rtl="1"/>
            <a:r>
              <a:rPr lang="ar-KW" sz="1200" b="1" dirty="0" smtClean="0">
                <a:solidFill>
                  <a:srgbClr val="D45406"/>
                </a:solidFill>
              </a:rPr>
              <a:t>-خطة العمل.</a:t>
            </a:r>
          </a:p>
          <a:p>
            <a:pPr lvl="1" algn="r" rtl="1"/>
            <a:r>
              <a:rPr lang="ar-KW" sz="1200" b="1" dirty="0" smtClean="0">
                <a:solidFill>
                  <a:srgbClr val="D45406"/>
                </a:solidFill>
              </a:rPr>
              <a:t>-بيانات مالية.</a:t>
            </a:r>
          </a:p>
          <a:p>
            <a:pPr lvl="1" algn="r" rtl="1"/>
            <a:r>
              <a:rPr lang="ar-KW" sz="1200" b="1" dirty="0" smtClean="0">
                <a:solidFill>
                  <a:srgbClr val="D45406"/>
                </a:solidFill>
              </a:rPr>
              <a:t>-مستندات قانونية.</a:t>
            </a:r>
            <a:endParaRPr lang="en-US" sz="1200" b="1" dirty="0" smtClean="0">
              <a:solidFill>
                <a:srgbClr val="D45406"/>
              </a:solidFill>
            </a:endParaRPr>
          </a:p>
          <a:p>
            <a:pPr lvl="1" algn="r" rtl="1"/>
            <a:r>
              <a:rPr lang="en-US" sz="1200" b="1" dirty="0">
                <a:solidFill>
                  <a:srgbClr val="D45406"/>
                </a:solidFill>
              </a:rPr>
              <a:t>-</a:t>
            </a:r>
            <a:r>
              <a:rPr lang="ar-KW" sz="1200" b="1" dirty="0">
                <a:solidFill>
                  <a:srgbClr val="D45406"/>
                </a:solidFill>
              </a:rPr>
              <a:t> صورة من مشروع عقد الشركة</a:t>
            </a:r>
            <a:r>
              <a:rPr lang="ar-KW" sz="1200" b="1" dirty="0" smtClean="0">
                <a:solidFill>
                  <a:srgbClr val="D45406"/>
                </a:solidFill>
              </a:rPr>
              <a:t>. </a:t>
            </a:r>
          </a:p>
          <a:p>
            <a:pPr lvl="1" algn="r" rtl="1"/>
            <a:r>
              <a:rPr lang="ar-KW" sz="1200" b="1" dirty="0" smtClean="0">
                <a:solidFill>
                  <a:srgbClr val="D45406"/>
                </a:solidFill>
              </a:rPr>
              <a:t>-إقرارات.</a:t>
            </a:r>
          </a:p>
          <a:p>
            <a:pPr lvl="1" algn="r" rtl="1"/>
            <a:r>
              <a:rPr lang="ar-KW" sz="1200" b="1" dirty="0" smtClean="0">
                <a:solidFill>
                  <a:srgbClr val="D45406"/>
                </a:solidFill>
              </a:rPr>
              <a:t>-جميع المتطلبات الأخرى</a:t>
            </a:r>
            <a:endParaRPr lang="en-US" sz="1200" b="1" dirty="0">
              <a:solidFill>
                <a:srgbClr val="D45406"/>
              </a:solidFill>
            </a:endParaRPr>
          </a:p>
        </p:txBody>
      </p:sp>
      <p:sp>
        <p:nvSpPr>
          <p:cNvPr id="30" name="Left Brace 29"/>
          <p:cNvSpPr/>
          <p:nvPr/>
        </p:nvSpPr>
        <p:spPr>
          <a:xfrm rot="5400000">
            <a:off x="4244540" y="1394260"/>
            <a:ext cx="457200" cy="2545480"/>
          </a:xfrm>
          <a:prstGeom prst="lef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26975" y="501173"/>
            <a:ext cx="1602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1600" b="1" dirty="0" smtClean="0">
                <a:solidFill>
                  <a:schemeClr val="tx2"/>
                </a:solidFill>
              </a:rPr>
              <a:t>خطاب بدء ممارسة النشاط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15940" y="2004933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200" dirty="0" smtClean="0"/>
              <a:t>ستة أشهر بحد أقصى</a:t>
            </a:r>
            <a:endParaRPr lang="en-US" sz="1200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3124200" y="1636830"/>
            <a:ext cx="0" cy="13460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81000" y="1661410"/>
            <a:ext cx="0" cy="13460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eft Brace 44"/>
          <p:cNvSpPr/>
          <p:nvPr/>
        </p:nvSpPr>
        <p:spPr>
          <a:xfrm rot="5400000">
            <a:off x="1501340" y="1394260"/>
            <a:ext cx="457200" cy="2545480"/>
          </a:xfrm>
          <a:prstGeom prst="lef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387040" y="2019681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200" dirty="0" smtClean="0"/>
              <a:t>سنة واحدة بحد أقصى</a:t>
            </a:r>
            <a:endParaRPr lang="en-US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381000" y="3048000"/>
            <a:ext cx="2438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KW" sz="1200" b="1" dirty="0" smtClean="0">
                <a:solidFill>
                  <a:srgbClr val="D45406"/>
                </a:solidFill>
              </a:rPr>
              <a:t>تزويد الهيئة بـ:</a:t>
            </a:r>
          </a:p>
          <a:p>
            <a:pPr lvl="1" algn="just" rtl="1"/>
            <a:r>
              <a:rPr lang="ar-KW" sz="1200" b="1" dirty="0" smtClean="0">
                <a:solidFill>
                  <a:srgbClr val="D45406"/>
                </a:solidFill>
              </a:rPr>
              <a:t>-قائمة بأسماء شاغلي الوظائف واجبة التسجيل مقرونا بكتب موافقات الهيئة على الأشخاص. </a:t>
            </a:r>
          </a:p>
          <a:p>
            <a:pPr lvl="1" algn="just" rtl="1"/>
            <a:r>
              <a:rPr lang="ar-KW" sz="1200" b="1" dirty="0" smtClean="0">
                <a:solidFill>
                  <a:srgbClr val="D45406"/>
                </a:solidFill>
              </a:rPr>
              <a:t>-</a:t>
            </a:r>
            <a:r>
              <a:rPr lang="ar-KW" sz="1200" b="1" strike="sngStrike" dirty="0" err="1" smtClean="0">
                <a:solidFill>
                  <a:srgbClr val="FF0000"/>
                </a:solidFill>
              </a:rPr>
              <a:t>إستكمال</a:t>
            </a:r>
            <a:r>
              <a:rPr lang="ar-KW" sz="1200" b="1" dirty="0" smtClean="0">
                <a:solidFill>
                  <a:srgbClr val="FF0000"/>
                </a:solidFill>
              </a:rPr>
              <a:t> </a:t>
            </a:r>
            <a:r>
              <a:rPr lang="ar-KW" sz="1200" b="1" u="sng" dirty="0" smtClean="0">
                <a:solidFill>
                  <a:srgbClr val="FF0000"/>
                </a:solidFill>
              </a:rPr>
              <a:t>استكمال</a:t>
            </a:r>
            <a:r>
              <a:rPr lang="ar-KW" sz="1200" b="1" dirty="0" smtClean="0">
                <a:solidFill>
                  <a:srgbClr val="FF0000"/>
                </a:solidFill>
              </a:rPr>
              <a:t> </a:t>
            </a:r>
            <a:r>
              <a:rPr lang="ar-KW" sz="1200" b="1" dirty="0">
                <a:solidFill>
                  <a:srgbClr val="D45406"/>
                </a:solidFill>
              </a:rPr>
              <a:t>عناصر </a:t>
            </a:r>
            <a:r>
              <a:rPr lang="ar-KW" sz="1200" b="1" dirty="0" smtClean="0">
                <a:solidFill>
                  <a:srgbClr val="D45406"/>
                </a:solidFill>
              </a:rPr>
              <a:t>مزاولة النشاط.</a:t>
            </a:r>
            <a:endParaRPr lang="en-US" sz="1200" b="1" dirty="0" smtClean="0">
              <a:solidFill>
                <a:srgbClr val="D45406"/>
              </a:solidFill>
            </a:endParaRPr>
          </a:p>
          <a:p>
            <a:pPr lvl="1" algn="just" rtl="1"/>
            <a:r>
              <a:rPr lang="ar-KW" sz="1200" b="1" dirty="0" smtClean="0">
                <a:solidFill>
                  <a:srgbClr val="D45406"/>
                </a:solidFill>
              </a:rPr>
              <a:t>-كتاب من الشركة بما يفيد باستكمال متطلبات الترخيص.</a:t>
            </a:r>
          </a:p>
          <a:p>
            <a:pPr algn="just" rtl="1"/>
            <a:endParaRPr lang="en-US" sz="1200" b="1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81100" y="5285095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4000" b="1" dirty="0" smtClean="0">
                <a:solidFill>
                  <a:schemeClr val="tx2"/>
                </a:solidFill>
              </a:rPr>
              <a:t>شركة قيد التأسيس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22716" y="-10363"/>
            <a:ext cx="215042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KW" sz="1600" b="1" dirty="0" smtClean="0">
                <a:solidFill>
                  <a:schemeClr val="tx2"/>
                </a:solidFill>
              </a:rPr>
              <a:t>إصدار ترخيص لمقدم الطلب. يقوم مقدم الطلب بـ:</a:t>
            </a:r>
          </a:p>
          <a:p>
            <a:pPr algn="r" rtl="1"/>
            <a:r>
              <a:rPr lang="ar-KW" sz="1200" b="1" dirty="0" smtClean="0"/>
              <a:t>-تعيين </a:t>
            </a:r>
            <a:r>
              <a:rPr lang="ar-KW" sz="1200" b="1" dirty="0"/>
              <a:t>شاغلي الوظائف واجبة التسجيل. </a:t>
            </a:r>
          </a:p>
          <a:p>
            <a:pPr algn="r" rtl="1"/>
            <a:r>
              <a:rPr lang="ar-KW" sz="1200" b="1" dirty="0"/>
              <a:t>-استكمال عناصر </a:t>
            </a:r>
            <a:r>
              <a:rPr lang="ar-KW" sz="1200" b="1" dirty="0" smtClean="0"/>
              <a:t>ممارسة النشاط (عقود </a:t>
            </a:r>
            <a:r>
              <a:rPr lang="ar-KW" sz="1200" b="1" dirty="0"/>
              <a:t>خدمات،عقود تدقيق</a:t>
            </a:r>
            <a:r>
              <a:rPr lang="ar-KW" sz="1200" b="1" dirty="0" smtClean="0"/>
              <a:t>)</a:t>
            </a:r>
          </a:p>
          <a:p>
            <a:pPr algn="r" rtl="1"/>
            <a:r>
              <a:rPr lang="ar-KW" sz="1200" b="1" dirty="0" smtClean="0"/>
              <a:t>- لا يتم مزاولة النشاط إلا بعد استلام خطاب بدء ممارسة النشاط. </a:t>
            </a:r>
            <a:endParaRPr lang="en-US" sz="1200" b="1" dirty="0"/>
          </a:p>
          <a:p>
            <a:pPr algn="r"/>
            <a:endParaRPr lang="en-US" sz="1400" b="1" dirty="0"/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632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circle/>
      </p:transition>
    </mc:Choice>
    <mc:Fallback xmlns="">
      <p:transition spd="slow" advClick="0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2447</TotalTime>
  <Words>1505</Words>
  <Application>Microsoft Office PowerPoint</Application>
  <PresentationFormat>On-screen Show (4:3)</PresentationFormat>
  <Paragraphs>252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ورشة عمل </vt:lpstr>
      <vt:lpstr>مقدمــــــــة</vt:lpstr>
      <vt:lpstr>محتوى الورشة</vt:lpstr>
      <vt:lpstr>1. نطاق التطبيق</vt:lpstr>
      <vt:lpstr> أنشطة الأوراق المالية المرخصة </vt:lpstr>
      <vt:lpstr>2. مقدم الطلب</vt:lpstr>
      <vt:lpstr>حالات مقدم الطلب  </vt:lpstr>
      <vt:lpstr>3. مراحل تقديم الطلب </vt:lpstr>
      <vt:lpstr>PowerPoint Presentation</vt:lpstr>
      <vt:lpstr> </vt:lpstr>
      <vt:lpstr>PowerPoint Presentation</vt:lpstr>
      <vt:lpstr>PowerPoint Presentation</vt:lpstr>
      <vt:lpstr>PowerPoint Presentation</vt:lpstr>
      <vt:lpstr>4. دراسة طلب الترخيص والبت فيه</vt:lpstr>
      <vt:lpstr>البت في طلب الترخيص</vt:lpstr>
      <vt:lpstr>5. نموذج طلب الترخيص</vt:lpstr>
      <vt:lpstr>6. التواصل والاستفسار</vt:lpstr>
      <vt:lpstr>شــكــراً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Fouad Al-Ateeqi</dc:creator>
  <cp:lastModifiedBy>Jomana Issa</cp:lastModifiedBy>
  <cp:revision>123</cp:revision>
  <cp:lastPrinted>2015-05-24T10:14:14Z</cp:lastPrinted>
  <dcterms:created xsi:type="dcterms:W3CDTF">2014-09-25T11:33:14Z</dcterms:created>
  <dcterms:modified xsi:type="dcterms:W3CDTF">2015-05-24T10:19:27Z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8b7f2750-21b4-4c47-939c-f52894735a0d</vt:lpwstr>
  </property>
  <property fmtid="{D5CDD505-2E9C-101B-9397-08002B2CF9AE}" pid="3" name="CMAClassification">
    <vt:lpwstr>Internal</vt:lpwstr>
  </property>
</Properties>
</file>